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1"/>
  </p:notesMasterIdLst>
  <p:sldIdLst>
    <p:sldId id="257" r:id="rId2"/>
    <p:sldId id="594" r:id="rId3"/>
    <p:sldId id="592" r:id="rId4"/>
    <p:sldId id="591" r:id="rId5"/>
    <p:sldId id="593" r:id="rId6"/>
    <p:sldId id="596" r:id="rId7"/>
    <p:sldId id="597" r:id="rId8"/>
    <p:sldId id="598" r:id="rId9"/>
    <p:sldId id="599" r:id="rId10"/>
    <p:sldId id="601" r:id="rId11"/>
    <p:sldId id="602" r:id="rId12"/>
    <p:sldId id="603" r:id="rId13"/>
    <p:sldId id="604" r:id="rId14"/>
    <p:sldId id="605" r:id="rId15"/>
    <p:sldId id="606" r:id="rId16"/>
    <p:sldId id="607" r:id="rId17"/>
    <p:sldId id="608" r:id="rId18"/>
    <p:sldId id="609" r:id="rId19"/>
    <p:sldId id="488" r:id="rId20"/>
  </p:sldIdLst>
  <p:sldSz cx="12192000" cy="6858000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523D"/>
    <a:srgbClr val="FF3399"/>
    <a:srgbClr val="7D644B"/>
    <a:srgbClr val="896D51"/>
    <a:srgbClr val="A28262"/>
    <a:srgbClr val="000099"/>
    <a:srgbClr val="FFCC66"/>
    <a:srgbClr val="AE9276"/>
    <a:srgbClr val="FF9933"/>
    <a:srgbClr val="D1C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4" autoAdjust="0"/>
    <p:restoredTop sz="99261" autoAdjust="0"/>
  </p:normalViewPr>
  <p:slideViewPr>
    <p:cSldViewPr showGuides="1">
      <p:cViewPr varScale="1">
        <p:scale>
          <a:sx n="107" d="100"/>
          <a:sy n="107" d="100"/>
        </p:scale>
        <p:origin x="138" y="3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754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8C059C-0F10-4C7C-AD9F-C9331CBB613E}" type="datetimeFigureOut">
              <a:rPr lang="ko-KR" altLang="en-US" smtClean="0"/>
              <a:pPr/>
              <a:t>2017-10-23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439C4-10C4-40A7-BC96-BE9ABCCF27D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103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263352" y="404664"/>
            <a:ext cx="11665296" cy="6048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 userDrawn="1">
            <p:ph type="ctrTitle"/>
          </p:nvPr>
        </p:nvSpPr>
        <p:spPr>
          <a:xfrm>
            <a:off x="949043" y="2494534"/>
            <a:ext cx="10293915" cy="1868932"/>
          </a:xfrm>
        </p:spPr>
        <p:txBody>
          <a:bodyPr anchor="ctr" anchorCtr="0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>
              <a:defRPr sz="4800" b="0" cap="none" spc="50">
                <a:ln w="1143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099644"/>
      </p:ext>
    </p:extLst>
  </p:cSld>
  <p:clrMapOvr>
    <a:masterClrMapping/>
  </p:clrMapOvr>
  <p:transition>
    <p:blinds dir="vert"/>
    <p:sndAc>
      <p:stSnd>
        <p:snd r:embed="rId1" name="camera.wav"/>
      </p:stSnd>
    </p:sndAc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bg>
      <p:bgPr>
        <a:gradFill>
          <a:gsLst>
            <a:gs pos="0">
              <a:schemeClr val="bg1"/>
            </a:gs>
            <a:gs pos="38000">
              <a:schemeClr val="bg1">
                <a:lumMod val="95000"/>
              </a:schemeClr>
            </a:gs>
            <a:gs pos="69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949042" y="476672"/>
            <a:ext cx="10293916" cy="936104"/>
          </a:xfrm>
        </p:spPr>
        <p:txBody>
          <a:bodyPr anchor="ctr" anchorCtr="0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>
              <a:defRPr sz="4400" b="0" cap="none" spc="50" baseline="0">
                <a:ln w="1143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5786207"/>
      </p:ext>
    </p:extLst>
  </p:cSld>
  <p:clrMapOvr>
    <a:masterClrMapping/>
  </p:clrMapOvr>
  <p:transition>
    <p:blinds dir="vert"/>
    <p:sndAc>
      <p:stSnd>
        <p:snd r:embed="rId1" name="camera.wav"/>
      </p:stSnd>
    </p:sndAc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431371" y="404664"/>
            <a:ext cx="11329259" cy="833150"/>
          </a:xfr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lang="ko-KR" altLang="en-US" sz="4400" b="0" kern="1200" cap="none" spc="50" baseline="0" dirty="0">
                <a:ln w="11430"/>
                <a:solidFill>
                  <a:srgbClr val="000000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50800" dist="38100" dir="13500000" algn="br" rotWithShape="0">
                    <a:schemeClr val="bg1">
                      <a:alpha val="40000"/>
                    </a:schemeClr>
                  </a:outerShdw>
                </a:effectLst>
                <a:latin typeface="Britannic Bold" panose="020B0903060703020204" pitchFamily="34" charset="0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5483250"/>
      </p:ext>
    </p:extLst>
  </p:cSld>
  <p:clrMapOvr>
    <a:masterClrMapping/>
  </p:clrMapOvr>
  <p:transition>
    <p:blinds dir="vert"/>
    <p:sndAc>
      <p:stSnd>
        <p:snd r:embed="rId1" name="camera.wav"/>
      </p:stSnd>
    </p:sndAc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gradFill flip="none" rotWithShape="1">
          <a:gsLst>
            <a:gs pos="0">
              <a:schemeClr val="bg1"/>
            </a:gs>
            <a:gs pos="33000">
              <a:schemeClr val="bg1">
                <a:lumMod val="95000"/>
              </a:schemeClr>
            </a:gs>
            <a:gs pos="81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371" y="1916832"/>
            <a:ext cx="11329259" cy="4320480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>
            <a:lvl1pPr>
              <a:lnSpc>
                <a:spcPts val="3700"/>
              </a:lnSpc>
              <a:defRPr b="0" cap="none" spc="0" baseline="0">
                <a:ln w="1905"/>
                <a:solidFill>
                  <a:schemeClr val="tx1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  <a:latin typeface="Britannic Bold" panose="020B0903060703020204" pitchFamily="34" charset="0"/>
                <a:ea typeface="HY헤드라인M" panose="02030600000101010101" pitchFamily="18" charset="-127"/>
              </a:defRPr>
            </a:lvl1pPr>
            <a:lvl2pPr>
              <a:lnSpc>
                <a:spcPts val="3700"/>
              </a:lnSpc>
              <a:defRPr b="0" cap="none" spc="0" baseline="0">
                <a:ln w="1905"/>
                <a:solidFill>
                  <a:schemeClr val="tx1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  <a:latin typeface="Britannic Bold" panose="020B0903060703020204" pitchFamily="34" charset="0"/>
                <a:ea typeface="HY헤드라인M" panose="02030600000101010101" pitchFamily="18" charset="-127"/>
              </a:defRPr>
            </a:lvl2pPr>
            <a:lvl3pPr>
              <a:lnSpc>
                <a:spcPts val="3700"/>
              </a:lnSpc>
              <a:defRPr b="0" cap="none" spc="0" baseline="0">
                <a:ln w="1905"/>
                <a:solidFill>
                  <a:schemeClr val="tx1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  <a:latin typeface="Britannic Bold" panose="020B0903060703020204" pitchFamily="34" charset="0"/>
                <a:ea typeface="HY헤드라인M" panose="02030600000101010101" pitchFamily="18" charset="-127"/>
              </a:defRPr>
            </a:lvl3pPr>
            <a:lvl4pPr marL="1701800" indent="-330200">
              <a:lnSpc>
                <a:spcPts val="3700"/>
              </a:lnSpc>
              <a:defRPr sz="1800" b="0" cap="none" spc="0" baseline="0">
                <a:ln w="1905"/>
                <a:solidFill>
                  <a:schemeClr val="tx1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  <a:latin typeface="Britannic Bold" panose="020B0903060703020204" pitchFamily="34" charset="0"/>
                <a:ea typeface="HY헤드라인M" panose="02030600000101010101" pitchFamily="18" charset="-127"/>
              </a:defRPr>
            </a:lvl4pPr>
            <a:lvl5pPr marL="1968500" indent="-266700">
              <a:lnSpc>
                <a:spcPts val="3700"/>
              </a:lnSpc>
              <a:defRPr sz="1800" b="0" cap="none" spc="0" baseline="0">
                <a:ln w="1905"/>
                <a:solidFill>
                  <a:schemeClr val="tx1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  <a:latin typeface="Britannic Bold" panose="020B0903060703020204" pitchFamily="34" charset="0"/>
                <a:ea typeface="HY헤드라인M" panose="02030600000101010101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1371" y="548680"/>
            <a:ext cx="11329259" cy="720080"/>
          </a:xfr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lang="ko-KR" altLang="en-US" sz="4400" b="0" kern="1200" cap="none" spc="50" baseline="0" dirty="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Britannic Bold" panose="020B0903060703020204" pitchFamily="34" charset="0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3363594"/>
      </p:ext>
    </p:extLst>
  </p:cSld>
  <p:clrMapOvr>
    <a:masterClrMapping/>
  </p:clrMapOvr>
  <p:transition>
    <p:blinds dir="vert"/>
    <p:sndAc>
      <p:stSnd>
        <p:snd r:embed="rId1" name="camera.wav"/>
      </p:stSnd>
    </p:sndAc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60648"/>
            <a:ext cx="10972800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0" rIns="72000" bIns="0" numCol="1" anchor="ctr" anchorCtr="0" compatLnSpc="1">
            <a:prstTxWarp prst="textNoShape">
              <a:avLst/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268760"/>
            <a:ext cx="10972800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53337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000" b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>
              <a:defRPr/>
            </a:pPr>
            <a:fld id="{62EE2323-C148-4F5E-BDBB-A968C2916D25}" type="datetime1">
              <a:rPr lang="ko-KR" altLang="en-US" smtClean="0"/>
              <a:pPr>
                <a:defRPr/>
              </a:pPr>
              <a:t>2017-10-23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53337"/>
            <a:ext cx="3860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000" b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>
              <a:defRPr/>
            </a:pPr>
            <a:r>
              <a:rPr lang="ko-KR" altLang="en-US" smtClean="0"/>
              <a:t>가톨릭관동대학교 컴퓨터교육과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53337"/>
            <a:ext cx="2844800" cy="2681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000" b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>
              <a:defRPr/>
            </a:pPr>
            <a:fld id="{6D637636-486F-43AC-9673-1B779B635E49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60" r:id="rId3"/>
    <p:sldLayoutId id="2147483650" r:id="rId4"/>
  </p:sldLayoutIdLst>
  <p:transition>
    <p:blinds dir="vert"/>
    <p:sndAc>
      <p:stSnd>
        <p:snd r:embed="rId6" name="camera.wav"/>
      </p:stSnd>
    </p:sndAc>
  </p:transition>
  <p:timing>
    <p:tnLst>
      <p:par>
        <p:cTn id="1" dur="indefinite" restart="never" nodeType="tmRoot"/>
      </p:par>
    </p:tnLst>
  </p:timing>
  <p:hf hdr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lang="ko-KR" altLang="en-US" sz="4400" b="0" kern="1200" cap="none" spc="50" baseline="0" dirty="0" smtClean="0">
          <a:ln w="11430"/>
          <a:solidFill>
            <a:schemeClr val="tx1"/>
          </a:solidFill>
          <a:effectLst>
            <a:glow rad="101600">
              <a:schemeClr val="bg1">
                <a:alpha val="40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Britannic Bold" panose="020B0903060703020204" pitchFamily="34" charset="0"/>
          <a:ea typeface="HY헤드라인M" panose="02030600000101010101" pitchFamily="18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444500" indent="-444500" algn="just" rtl="0" eaLnBrk="0" fontAlgn="base" latinLnBrk="1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2800" b="0" kern="1200" cap="none" spc="50">
          <a:ln w="11430"/>
          <a:solidFill>
            <a:schemeClr val="tx1"/>
          </a:solidFill>
          <a:effectLst>
            <a:glow rad="101600">
              <a:schemeClr val="bg1">
                <a:alpha val="40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1pPr>
      <a:lvl2pPr marL="812800" indent="-368300" algn="just" rtl="0" eaLnBrk="0" fontAlgn="base" latinLnBrk="1" hangingPunct="0">
        <a:spcBef>
          <a:spcPct val="20000"/>
        </a:spcBef>
        <a:spcAft>
          <a:spcPct val="0"/>
        </a:spcAft>
        <a:buSzPct val="100000"/>
        <a:buFont typeface="Wingdings" panose="05000000000000000000" pitchFamily="2" charset="2"/>
        <a:buChar char="§"/>
        <a:defRPr sz="2400" b="0" kern="1200" cap="none" spc="50">
          <a:ln w="11430"/>
          <a:solidFill>
            <a:schemeClr val="tx1"/>
          </a:solidFill>
          <a:effectLst>
            <a:glow rad="101600">
              <a:schemeClr val="bg1">
                <a:alpha val="40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2pPr>
      <a:lvl3pPr marL="1257300" indent="-342900" algn="just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ü"/>
        <a:defRPr sz="2000" b="0" kern="1200" cap="none" spc="50">
          <a:ln w="11430"/>
          <a:solidFill>
            <a:schemeClr val="tx1"/>
          </a:solidFill>
          <a:effectLst>
            <a:glow rad="101600">
              <a:schemeClr val="bg1">
                <a:alpha val="40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3pPr>
      <a:lvl4pPr marL="1701800" indent="-330200" algn="just" rtl="0" eaLnBrk="0" fontAlgn="base" latinLnBrk="1" hangingPunct="0"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1800" b="0" kern="1200" cap="none" spc="50">
          <a:ln w="11430"/>
          <a:solidFill>
            <a:schemeClr val="tx1"/>
          </a:solidFill>
          <a:effectLst>
            <a:glow rad="101600">
              <a:schemeClr val="bg1">
                <a:alpha val="40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4pPr>
      <a:lvl5pPr marL="1968500" indent="-266700" algn="just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800" b="0" kern="1200" cap="none" spc="50">
          <a:ln w="11430"/>
          <a:solidFill>
            <a:schemeClr val="tx1"/>
          </a:solidFill>
          <a:effectLst>
            <a:glow rad="101600">
              <a:schemeClr val="bg1">
                <a:alpha val="40000"/>
              </a:schemeClr>
            </a:glow>
            <a:outerShdw blurRad="38100" dist="38100" dir="2700000" algn="tl">
              <a:srgbClr val="000000">
                <a:alpha val="43137"/>
              </a:srgbClr>
            </a:outerShdw>
          </a:effectLst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30.png"/><Relationship Id="rId5" Type="http://schemas.openxmlformats.org/officeDocument/2006/relationships/image" Target="../media/image26.emf"/><Relationship Id="rId10" Type="http://schemas.openxmlformats.org/officeDocument/2006/relationships/image" Target="../media/image29.png"/><Relationship Id="rId4" Type="http://schemas.openxmlformats.org/officeDocument/2006/relationships/image" Target="../media/image25.emf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emf"/><Relationship Id="rId12" Type="http://schemas.openxmlformats.org/officeDocument/2006/relationships/image" Target="../media/image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11" Type="http://schemas.openxmlformats.org/officeDocument/2006/relationships/image" Target="../media/image39.png"/><Relationship Id="rId5" Type="http://schemas.openxmlformats.org/officeDocument/2006/relationships/image" Target="../media/image33.emf"/><Relationship Id="rId10" Type="http://schemas.openxmlformats.org/officeDocument/2006/relationships/image" Target="../media/image38.png"/><Relationship Id="rId4" Type="http://schemas.openxmlformats.org/officeDocument/2006/relationships/image" Target="../media/image32.emf"/><Relationship Id="rId9" Type="http://schemas.openxmlformats.org/officeDocument/2006/relationships/image" Target="../media/image37.emf"/><Relationship Id="rId1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emf"/><Relationship Id="rId9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ts val="4000"/>
              </a:lnSpc>
            </a:pPr>
            <a:r>
              <a:rPr lang="en-US" altLang="ko-KR" sz="5400" dirty="0" smtClean="0"/>
              <a:t>8</a:t>
            </a:r>
            <a:r>
              <a:rPr lang="ko-KR" altLang="en-US" sz="5400" dirty="0" smtClean="0"/>
              <a:t>강</a:t>
            </a:r>
            <a:r>
              <a:rPr lang="en-US" altLang="ko-KR" sz="5400" dirty="0" smtClean="0"/>
              <a:t>. </a:t>
            </a:r>
            <a:r>
              <a:rPr lang="ko-KR" altLang="en-US" sz="5400" dirty="0" smtClean="0"/>
              <a:t>체형분석과 의상 스타일링</a:t>
            </a:r>
            <a:r>
              <a:rPr lang="en-US" altLang="ko-KR" sz="5400" dirty="0" smtClean="0"/>
              <a:t/>
            </a:r>
            <a:br>
              <a:rPr lang="en-US" altLang="ko-KR" sz="5400" dirty="0" smtClean="0"/>
            </a:br>
            <a:r>
              <a:rPr lang="ko-KR" altLang="en-US" sz="2000" dirty="0" smtClean="0"/>
              <a:t>패션디자인 원리와 스타일링 전략</a:t>
            </a:r>
            <a:endParaRPr lang="ko-KR" altLang="en-US" dirty="0"/>
          </a:p>
        </p:txBody>
      </p:sp>
      <p:sp>
        <p:nvSpPr>
          <p:cNvPr id="10" name="제목 10"/>
          <p:cNvSpPr txBox="1">
            <a:spLocks/>
          </p:cNvSpPr>
          <p:nvPr/>
        </p:nvSpPr>
        <p:spPr bwMode="auto">
          <a:xfrm>
            <a:off x="949043" y="5733256"/>
            <a:ext cx="10293915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0" rIns="72000" bIns="0" numCol="1" anchor="ctr" anchorCtr="0" compatLnSpc="1">
            <a:prstTxWarp prst="textNoShape">
              <a:avLst/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lang="ko-KR" altLang="en-US" sz="4800" b="0" kern="1200" cap="none" spc="50">
                <a:ln w="11430"/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lnSpc>
                <a:spcPts val="4000"/>
              </a:lnSpc>
            </a:pPr>
            <a:r>
              <a:rPr kumimoji="0" lang="ko-KR" altLang="en-US" sz="2000" dirty="0" smtClean="0"/>
              <a:t>가톨릭관동대학교 컴퓨터교육과</a:t>
            </a:r>
            <a:endParaRPr kumimoji="0" lang="ko-KR" altLang="en-US" dirty="0"/>
          </a:p>
        </p:txBody>
      </p:sp>
    </p:spTree>
  </p:cSld>
  <p:clrMapOvr>
    <a:masterClrMapping/>
  </p:clrMapOvr>
  <p:transition>
    <p:blinds dir="vert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2425842" y="5362887"/>
            <a:ext cx="2157990" cy="1139139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Worst</a:t>
            </a:r>
            <a:endParaRPr lang="ko-KR" altLang="en-US" sz="32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1161842" y="503481"/>
            <a:ext cx="9868315" cy="7652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444500" indent="-4445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812800" indent="-3683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4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257300" indent="-3429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20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701800" indent="-3302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1968500" indent="-2667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600" dirty="0" smtClean="0"/>
              <a:t>여성</a:t>
            </a:r>
            <a:r>
              <a:rPr lang="en-US" altLang="ko-KR" sz="3600" dirty="0"/>
              <a:t>:</a:t>
            </a:r>
            <a:r>
              <a:rPr lang="en-US" altLang="ko-KR" sz="3600" dirty="0" smtClean="0"/>
              <a:t> </a:t>
            </a:r>
            <a:r>
              <a:rPr lang="en-US" altLang="ko-KR" sz="3600" dirty="0"/>
              <a:t>1) </a:t>
            </a:r>
            <a:r>
              <a:rPr lang="ko-KR" altLang="en-US" sz="3600" dirty="0"/>
              <a:t>삼각형 체형</a:t>
            </a:r>
            <a:endParaRPr kumimoji="0" lang="en-US" altLang="ko-KR" sz="36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4727848" y="4142194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어깨 견장</a:t>
            </a:r>
            <a:r>
              <a:rPr lang="en-US" altLang="ko-KR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 err="1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퍼프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소매</a:t>
            </a:r>
            <a:r>
              <a:rPr lang="en-US" altLang="ko-KR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 err="1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러플</a:t>
            </a:r>
            <a:r>
              <a:rPr lang="en-US" altLang="ko-KR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 err="1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셔링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</a:t>
            </a:r>
            <a:r>
              <a:rPr lang="ko-KR" altLang="en-US" sz="2000" dirty="0" smtClean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디테일의 상의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endParaRPr lang="en-US" altLang="ko-KR" sz="2000" dirty="0" smtClean="0">
              <a:solidFill>
                <a:srgbClr val="A28262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dirty="0" err="1" smtClean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보트넥</a:t>
            </a:r>
            <a:r>
              <a:rPr lang="en-US" altLang="ko-KR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 err="1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스퀘어넥</a:t>
            </a:r>
            <a:r>
              <a:rPr lang="en-US" altLang="ko-KR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 err="1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하이웨이스트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</a:t>
            </a:r>
            <a:r>
              <a:rPr lang="ko-KR" altLang="en-US" sz="2000" dirty="0" smtClean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원피스</a:t>
            </a:r>
            <a:r>
              <a:rPr lang="en-US" altLang="ko-KR" sz="2000" dirty="0" smtClean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</a:t>
            </a:r>
          </a:p>
          <a:p>
            <a:pPr algn="ctr"/>
            <a:r>
              <a:rPr lang="en-US" altLang="ko-KR" sz="2000" dirty="0" smtClean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A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라인 스커트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상의는 밝게 </a:t>
            </a:r>
            <a:r>
              <a:rPr lang="ko-KR" altLang="en-US" sz="2000" dirty="0" smtClean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하의는 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어둡게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727848" y="5362887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타이트한 상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·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하의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 err="1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홀터넥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허리길이의 </a:t>
            </a:r>
            <a:r>
              <a:rPr lang="ko-KR" altLang="en-US" sz="20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상의</a:t>
            </a:r>
            <a:endParaRPr lang="ko-KR" altLang="en-US" sz="20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dirty="0" err="1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개더</a:t>
            </a:r>
            <a:r>
              <a:rPr lang="en-US" altLang="ko-KR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 err="1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플리츠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패턴 있는 스커트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27848" y="2921501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빈약한 상반신에 </a:t>
            </a:r>
            <a:r>
              <a:rPr lang="ko-KR" altLang="en-US" sz="2000" dirty="0" err="1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볼륨감을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주고 </a:t>
            </a:r>
            <a:endParaRPr lang="en-US" altLang="ko-KR" sz="2000" dirty="0" smtClean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하반신을 눈에 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띄지 않게 한다</a:t>
            </a:r>
            <a:r>
              <a:rPr lang="en-US" altLang="ko-KR" sz="20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.</a:t>
            </a: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액세서리로 시선을 위로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423592" y="2921501"/>
            <a:ext cx="2157990" cy="113913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스타일링</a:t>
            </a:r>
            <a:endParaRPr lang="en-US" altLang="ko-KR" sz="2800" dirty="0" smtClean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포인트</a:t>
            </a:r>
            <a:endParaRPr lang="ko-KR" altLang="en-US" sz="28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423592" y="4142194"/>
            <a:ext cx="2157990" cy="113913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Best</a:t>
            </a:r>
            <a:endParaRPr lang="ko-KR" altLang="en-US" sz="32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27848" y="1700808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상체가 작고 하체가 풍만한 체형</a:t>
            </a:r>
          </a:p>
          <a:p>
            <a:pPr algn="ctr"/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한국 여성에게 많은 체형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423592" y="1700808"/>
            <a:ext cx="2157990" cy="113913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특징</a:t>
            </a:r>
            <a:endParaRPr lang="ko-KR" altLang="en-US" sz="28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891798"/>
            <a:ext cx="1487805" cy="433768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847" y="1263329"/>
            <a:ext cx="914737" cy="90805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582" y="1301674"/>
            <a:ext cx="1482507" cy="121589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55" y="1150910"/>
            <a:ext cx="1288610" cy="136940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1466" y="1188198"/>
            <a:ext cx="1277960" cy="132937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76" y="4163192"/>
            <a:ext cx="1450192" cy="78685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3333" y="4711763"/>
            <a:ext cx="1644168" cy="189848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6532" y="5162412"/>
            <a:ext cx="1535690" cy="158424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0824" y="1844797"/>
            <a:ext cx="1378026" cy="237754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6137" y="2394334"/>
            <a:ext cx="1319715" cy="166630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36005" y="2636515"/>
            <a:ext cx="2543175" cy="14859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29010" y="2169133"/>
            <a:ext cx="1222876" cy="1994059"/>
          </a:xfrm>
          <a:prstGeom prst="rect">
            <a:avLst/>
          </a:prstGeom>
        </p:spPr>
      </p:pic>
      <p:sp>
        <p:nvSpPr>
          <p:cNvPr id="39" name="자유형 38"/>
          <p:cNvSpPr/>
          <p:nvPr/>
        </p:nvSpPr>
        <p:spPr>
          <a:xfrm>
            <a:off x="1461247" y="2510118"/>
            <a:ext cx="493059" cy="206188"/>
          </a:xfrm>
          <a:custGeom>
            <a:avLst/>
            <a:gdLst>
              <a:gd name="connsiteX0" fmla="*/ 0 w 493059"/>
              <a:gd name="connsiteY0" fmla="*/ 0 h 206188"/>
              <a:gd name="connsiteX1" fmla="*/ 493059 w 493059"/>
              <a:gd name="connsiteY1" fmla="*/ 53788 h 206188"/>
              <a:gd name="connsiteX2" fmla="*/ 493059 w 493059"/>
              <a:gd name="connsiteY2" fmla="*/ 53788 h 206188"/>
              <a:gd name="connsiteX3" fmla="*/ 322729 w 493059"/>
              <a:gd name="connsiteY3" fmla="*/ 206188 h 206188"/>
              <a:gd name="connsiteX4" fmla="*/ 322729 w 493059"/>
              <a:gd name="connsiteY4" fmla="*/ 206188 h 206188"/>
              <a:gd name="connsiteX5" fmla="*/ 322729 w 493059"/>
              <a:gd name="connsiteY5" fmla="*/ 206188 h 206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059" h="206188">
                <a:moveTo>
                  <a:pt x="0" y="0"/>
                </a:moveTo>
                <a:lnTo>
                  <a:pt x="493059" y="53788"/>
                </a:lnTo>
                <a:lnTo>
                  <a:pt x="493059" y="53788"/>
                </a:lnTo>
                <a:lnTo>
                  <a:pt x="322729" y="206188"/>
                </a:lnTo>
                <a:lnTo>
                  <a:pt x="322729" y="206188"/>
                </a:lnTo>
                <a:lnTo>
                  <a:pt x="322729" y="206188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 39"/>
          <p:cNvSpPr/>
          <p:nvPr/>
        </p:nvSpPr>
        <p:spPr>
          <a:xfrm flipH="1">
            <a:off x="668783" y="2510118"/>
            <a:ext cx="493059" cy="206188"/>
          </a:xfrm>
          <a:custGeom>
            <a:avLst/>
            <a:gdLst>
              <a:gd name="connsiteX0" fmla="*/ 0 w 493059"/>
              <a:gd name="connsiteY0" fmla="*/ 0 h 206188"/>
              <a:gd name="connsiteX1" fmla="*/ 493059 w 493059"/>
              <a:gd name="connsiteY1" fmla="*/ 53788 h 206188"/>
              <a:gd name="connsiteX2" fmla="*/ 493059 w 493059"/>
              <a:gd name="connsiteY2" fmla="*/ 53788 h 206188"/>
              <a:gd name="connsiteX3" fmla="*/ 322729 w 493059"/>
              <a:gd name="connsiteY3" fmla="*/ 206188 h 206188"/>
              <a:gd name="connsiteX4" fmla="*/ 322729 w 493059"/>
              <a:gd name="connsiteY4" fmla="*/ 206188 h 206188"/>
              <a:gd name="connsiteX5" fmla="*/ 322729 w 493059"/>
              <a:gd name="connsiteY5" fmla="*/ 206188 h 206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059" h="206188">
                <a:moveTo>
                  <a:pt x="0" y="0"/>
                </a:moveTo>
                <a:lnTo>
                  <a:pt x="493059" y="53788"/>
                </a:lnTo>
                <a:lnTo>
                  <a:pt x="493059" y="53788"/>
                </a:lnTo>
                <a:lnTo>
                  <a:pt x="322729" y="206188"/>
                </a:lnTo>
                <a:lnTo>
                  <a:pt x="322729" y="206188"/>
                </a:lnTo>
                <a:lnTo>
                  <a:pt x="322729" y="206188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자유형 42"/>
          <p:cNvSpPr/>
          <p:nvPr/>
        </p:nvSpPr>
        <p:spPr>
          <a:xfrm>
            <a:off x="1013012" y="2625366"/>
            <a:ext cx="564800" cy="174534"/>
          </a:xfrm>
          <a:custGeom>
            <a:avLst/>
            <a:gdLst>
              <a:gd name="connsiteX0" fmla="*/ 0 w 564800"/>
              <a:gd name="connsiteY0" fmla="*/ 37152 h 174534"/>
              <a:gd name="connsiteX1" fmla="*/ 8964 w 564800"/>
              <a:gd name="connsiteY1" fmla="*/ 90940 h 174534"/>
              <a:gd name="connsiteX2" fmla="*/ 44823 w 564800"/>
              <a:gd name="connsiteY2" fmla="*/ 126799 h 174534"/>
              <a:gd name="connsiteX3" fmla="*/ 322729 w 564800"/>
              <a:gd name="connsiteY3" fmla="*/ 171622 h 174534"/>
              <a:gd name="connsiteX4" fmla="*/ 421341 w 564800"/>
              <a:gd name="connsiteY4" fmla="*/ 153693 h 174534"/>
              <a:gd name="connsiteX5" fmla="*/ 493059 w 564800"/>
              <a:gd name="connsiteY5" fmla="*/ 117834 h 174534"/>
              <a:gd name="connsiteX6" fmla="*/ 510988 w 564800"/>
              <a:gd name="connsiteY6" fmla="*/ 90940 h 174534"/>
              <a:gd name="connsiteX7" fmla="*/ 528917 w 564800"/>
              <a:gd name="connsiteY7" fmla="*/ 73010 h 174534"/>
              <a:gd name="connsiteX8" fmla="*/ 555812 w 564800"/>
              <a:gd name="connsiteY8" fmla="*/ 28187 h 174534"/>
              <a:gd name="connsiteX9" fmla="*/ 564776 w 564800"/>
              <a:gd name="connsiteY9" fmla="*/ 10258 h 17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4800" h="174534">
                <a:moveTo>
                  <a:pt x="0" y="37152"/>
                </a:moveTo>
                <a:cubicBezTo>
                  <a:pt x="2988" y="55081"/>
                  <a:pt x="835" y="74682"/>
                  <a:pt x="8964" y="90940"/>
                </a:cubicBezTo>
                <a:cubicBezTo>
                  <a:pt x="16524" y="106060"/>
                  <a:pt x="30758" y="117422"/>
                  <a:pt x="44823" y="126799"/>
                </a:cubicBezTo>
                <a:cubicBezTo>
                  <a:pt x="160821" y="204130"/>
                  <a:pt x="77080" y="161797"/>
                  <a:pt x="322729" y="171622"/>
                </a:cubicBezTo>
                <a:cubicBezTo>
                  <a:pt x="357176" y="167316"/>
                  <a:pt x="389888" y="167990"/>
                  <a:pt x="421341" y="153693"/>
                </a:cubicBezTo>
                <a:cubicBezTo>
                  <a:pt x="445673" y="142633"/>
                  <a:pt x="493059" y="117834"/>
                  <a:pt x="493059" y="117834"/>
                </a:cubicBezTo>
                <a:cubicBezTo>
                  <a:pt x="499035" y="108869"/>
                  <a:pt x="504258" y="99353"/>
                  <a:pt x="510988" y="90940"/>
                </a:cubicBezTo>
                <a:cubicBezTo>
                  <a:pt x="516268" y="84340"/>
                  <a:pt x="524569" y="80258"/>
                  <a:pt x="528917" y="73010"/>
                </a:cubicBezTo>
                <a:cubicBezTo>
                  <a:pt x="563825" y="14828"/>
                  <a:pt x="510386" y="73610"/>
                  <a:pt x="555812" y="28187"/>
                </a:cubicBezTo>
                <a:cubicBezTo>
                  <a:pt x="565721" y="-1542"/>
                  <a:pt x="564776" y="-8157"/>
                  <a:pt x="564776" y="10258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959048"/>
      </p:ext>
    </p:extLst>
  </p:cSld>
  <p:clrMapOvr>
    <a:masterClrMapping/>
  </p:clrMapOvr>
  <p:transition>
    <p:blinds dir="vert"/>
    <p:sndAc>
      <p:stSnd>
        <p:snd r:embed="rId2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2425842" y="5362887"/>
            <a:ext cx="2157990" cy="1139139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Worst</a:t>
            </a:r>
            <a:endParaRPr lang="ko-KR" altLang="en-US" sz="32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1161842" y="503481"/>
            <a:ext cx="9868315" cy="7652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444500" indent="-4445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812800" indent="-3683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4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257300" indent="-3429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20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701800" indent="-3302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1968500" indent="-2667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600" dirty="0" smtClean="0"/>
              <a:t>여성</a:t>
            </a:r>
            <a:r>
              <a:rPr lang="en-US" altLang="ko-KR" sz="3600" dirty="0"/>
              <a:t>:</a:t>
            </a:r>
            <a:r>
              <a:rPr lang="en-US" altLang="ko-KR" sz="3600" dirty="0" smtClean="0"/>
              <a:t> 2) </a:t>
            </a:r>
            <a:r>
              <a:rPr lang="ko-KR" altLang="en-US" sz="3600" dirty="0"/>
              <a:t>역삼각형 체형</a:t>
            </a:r>
            <a:endParaRPr kumimoji="0" lang="en-US" altLang="ko-KR" sz="36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4727848" y="4142194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폭이 넓은 </a:t>
            </a:r>
            <a:r>
              <a:rPr lang="ko-KR" altLang="en-US" sz="2000" dirty="0" err="1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플리츠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 err="1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개더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스커트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아웃포켓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바지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sz="2000" dirty="0" err="1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홀터넥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V</a:t>
            </a:r>
            <a:r>
              <a:rPr lang="ko-KR" altLang="en-US" sz="2000" dirty="0" err="1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넥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세로선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 err="1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나그랑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소매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좌우 불균형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727848" y="5362887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어깨 견장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상반신 수평선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폭이 넓은 칼라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터틀넥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가슴 </a:t>
            </a:r>
            <a:r>
              <a:rPr lang="ko-KR" altLang="en-US" sz="2000" dirty="0" err="1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셔링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 err="1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프릴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크고 넓은 소매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짧은 재킷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더블 </a:t>
            </a:r>
            <a:r>
              <a:rPr lang="ko-KR" altLang="en-US" sz="2000" dirty="0" err="1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브레스티드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재킷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두꺼운 상의</a:t>
            </a:r>
            <a:endParaRPr lang="ko-KR" altLang="en-US" sz="20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27848" y="2921501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상의는 심플한 디자인으로 작게 연출하고</a:t>
            </a: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하체에 </a:t>
            </a:r>
            <a:r>
              <a:rPr lang="ko-KR" altLang="en-US" sz="2000" dirty="0" err="1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볼륨감을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주어 엉덩이를 강조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423592" y="2921501"/>
            <a:ext cx="2157990" cy="113913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스타일링</a:t>
            </a:r>
            <a:endParaRPr lang="en-US" altLang="ko-KR" sz="2800" dirty="0" smtClean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포인트</a:t>
            </a:r>
            <a:endParaRPr lang="ko-KR" altLang="en-US" sz="28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423592" y="4142194"/>
            <a:ext cx="2157990" cy="113913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Best</a:t>
            </a:r>
            <a:endParaRPr lang="ko-KR" altLang="en-US" sz="32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27848" y="1700808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어깨가 넓은 반면</a:t>
            </a:r>
          </a:p>
          <a:p>
            <a:pPr algn="ctr"/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허리와 엉덩이는 어깨에 비해 좁은 </a:t>
            </a:r>
            <a:r>
              <a:rPr lang="ko-KR" altLang="en-US" sz="2000" dirty="0" smtClean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체형</a:t>
            </a:r>
            <a:endParaRPr lang="ko-KR" altLang="en-US" sz="2000" dirty="0">
              <a:solidFill>
                <a:srgbClr val="A28262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423592" y="1700808"/>
            <a:ext cx="2157990" cy="113913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특징</a:t>
            </a:r>
            <a:endParaRPr lang="ko-KR" altLang="en-US" sz="28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98" y="1919711"/>
            <a:ext cx="1414463" cy="4170045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1992507" y="3574544"/>
            <a:ext cx="1510080" cy="3064529"/>
            <a:chOff x="10632504" y="2798514"/>
            <a:chExt cx="1248000" cy="2532667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32504" y="2798514"/>
              <a:ext cx="1248000" cy="831333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32504" y="3629847"/>
              <a:ext cx="1248000" cy="1701334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065" y="1686114"/>
            <a:ext cx="2543175" cy="14859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7901" y="3128645"/>
            <a:ext cx="1345164" cy="219346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8729" y="1219791"/>
            <a:ext cx="1409786" cy="19822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25648" y="3306066"/>
            <a:ext cx="1341904" cy="1339395"/>
          </a:xfrm>
          <a:prstGeom prst="rect">
            <a:avLst/>
          </a:prstGeom>
        </p:spPr>
      </p:pic>
      <p:sp>
        <p:nvSpPr>
          <p:cNvPr id="5" name="자유형 4"/>
          <p:cNvSpPr/>
          <p:nvPr/>
        </p:nvSpPr>
        <p:spPr>
          <a:xfrm>
            <a:off x="735106" y="2499280"/>
            <a:ext cx="385482" cy="301451"/>
          </a:xfrm>
          <a:custGeom>
            <a:avLst/>
            <a:gdLst>
              <a:gd name="connsiteX0" fmla="*/ 0 w 385482"/>
              <a:gd name="connsiteY0" fmla="*/ 286871 h 301451"/>
              <a:gd name="connsiteX1" fmla="*/ 286870 w 385482"/>
              <a:gd name="connsiteY1" fmla="*/ 268941 h 301451"/>
              <a:gd name="connsiteX2" fmla="*/ 385482 w 385482"/>
              <a:gd name="connsiteY2" fmla="*/ 0 h 301451"/>
              <a:gd name="connsiteX3" fmla="*/ 385482 w 385482"/>
              <a:gd name="connsiteY3" fmla="*/ 0 h 30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482" h="301451">
                <a:moveTo>
                  <a:pt x="0" y="286871"/>
                </a:moveTo>
                <a:cubicBezTo>
                  <a:pt x="111311" y="301812"/>
                  <a:pt x="222623" y="316753"/>
                  <a:pt x="286870" y="268941"/>
                </a:cubicBezTo>
                <a:cubicBezTo>
                  <a:pt x="351117" y="221129"/>
                  <a:pt x="385482" y="0"/>
                  <a:pt x="385482" y="0"/>
                </a:cubicBezTo>
                <a:lnTo>
                  <a:pt x="385482" y="0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 flipH="1">
            <a:off x="1390038" y="2499280"/>
            <a:ext cx="385482" cy="301451"/>
          </a:xfrm>
          <a:custGeom>
            <a:avLst/>
            <a:gdLst>
              <a:gd name="connsiteX0" fmla="*/ 0 w 385482"/>
              <a:gd name="connsiteY0" fmla="*/ 286871 h 301451"/>
              <a:gd name="connsiteX1" fmla="*/ 286870 w 385482"/>
              <a:gd name="connsiteY1" fmla="*/ 268941 h 301451"/>
              <a:gd name="connsiteX2" fmla="*/ 385482 w 385482"/>
              <a:gd name="connsiteY2" fmla="*/ 0 h 301451"/>
              <a:gd name="connsiteX3" fmla="*/ 385482 w 385482"/>
              <a:gd name="connsiteY3" fmla="*/ 0 h 30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482" h="301451">
                <a:moveTo>
                  <a:pt x="0" y="286871"/>
                </a:moveTo>
                <a:cubicBezTo>
                  <a:pt x="111311" y="301812"/>
                  <a:pt x="222623" y="316753"/>
                  <a:pt x="286870" y="268941"/>
                </a:cubicBezTo>
                <a:cubicBezTo>
                  <a:pt x="351117" y="221129"/>
                  <a:pt x="385482" y="0"/>
                  <a:pt x="385482" y="0"/>
                </a:cubicBezTo>
                <a:lnTo>
                  <a:pt x="385482" y="0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391006" y="3720353"/>
            <a:ext cx="1502828" cy="1020813"/>
          </a:xfrm>
          <a:custGeom>
            <a:avLst/>
            <a:gdLst>
              <a:gd name="connsiteX0" fmla="*/ 523394 w 1502828"/>
              <a:gd name="connsiteY0" fmla="*/ 0 h 1020813"/>
              <a:gd name="connsiteX1" fmla="*/ 39300 w 1502828"/>
              <a:gd name="connsiteY1" fmla="*/ 896471 h 1020813"/>
              <a:gd name="connsiteX2" fmla="*/ 1437794 w 1502828"/>
              <a:gd name="connsiteY2" fmla="*/ 923365 h 1020813"/>
              <a:gd name="connsiteX3" fmla="*/ 1141959 w 1502828"/>
              <a:gd name="connsiteY3" fmla="*/ 53788 h 1020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2828" h="1020813">
                <a:moveTo>
                  <a:pt x="523394" y="0"/>
                </a:moveTo>
                <a:cubicBezTo>
                  <a:pt x="205147" y="371288"/>
                  <a:pt x="-113100" y="742577"/>
                  <a:pt x="39300" y="896471"/>
                </a:cubicBezTo>
                <a:cubicBezTo>
                  <a:pt x="191700" y="1050365"/>
                  <a:pt x="1254018" y="1063812"/>
                  <a:pt x="1437794" y="923365"/>
                </a:cubicBezTo>
                <a:cubicBezTo>
                  <a:pt x="1621570" y="782918"/>
                  <a:pt x="1381764" y="418353"/>
                  <a:pt x="1141959" y="53788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6240" y="1239631"/>
            <a:ext cx="1595849" cy="188925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29532" y="4619718"/>
            <a:ext cx="1715140" cy="21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38478"/>
      </p:ext>
    </p:extLst>
  </p:cSld>
  <p:clrMapOvr>
    <a:masterClrMapping/>
  </p:clrMapOvr>
  <p:transition>
    <p:blinds dir="vert"/>
    <p:sndAc>
      <p:stSnd>
        <p:snd r:embed="rId2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2425842" y="5362887"/>
            <a:ext cx="2157990" cy="1139139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Worst</a:t>
            </a:r>
            <a:endParaRPr lang="ko-KR" altLang="en-US" sz="32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1161842" y="503481"/>
            <a:ext cx="9868315" cy="7652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444500" indent="-4445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812800" indent="-3683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4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257300" indent="-3429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20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701800" indent="-3302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1968500" indent="-2667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600" dirty="0" smtClean="0"/>
              <a:t>여성</a:t>
            </a:r>
            <a:r>
              <a:rPr lang="en-US" altLang="ko-KR" sz="3600" dirty="0"/>
              <a:t>:</a:t>
            </a:r>
            <a:r>
              <a:rPr lang="en-US" altLang="ko-KR" sz="3600" dirty="0" smtClean="0"/>
              <a:t> 3) </a:t>
            </a:r>
            <a:r>
              <a:rPr lang="ko-KR" altLang="en-US" sz="3600" dirty="0" err="1"/>
              <a:t>모래시계형</a:t>
            </a:r>
            <a:r>
              <a:rPr lang="ko-KR" altLang="en-US" sz="3600" dirty="0"/>
              <a:t> 체형</a:t>
            </a:r>
            <a:endParaRPr kumimoji="0" lang="en-US" altLang="ko-KR" sz="36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4727848" y="4142194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싱글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</a:t>
            </a:r>
            <a:r>
              <a:rPr lang="ko-KR" altLang="en-US" sz="2000" dirty="0" err="1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브레스티드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재킷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 err="1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벨트형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코트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</a:t>
            </a:r>
          </a:p>
          <a:p>
            <a:pPr algn="ctr"/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랩 스타일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 err="1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플레어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스커트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펜슬스커트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</a:p>
          <a:p>
            <a:pPr algn="ctr"/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자연스럽게 몸매 드러내는 스타일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727848" y="5362887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탱크 탑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길이가 엉덩이까지 오는 딱 </a:t>
            </a:r>
            <a:r>
              <a:rPr lang="ko-KR" altLang="en-US" sz="20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붙는 상의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endParaRPr lang="en-US" altLang="ko-KR" sz="2000" dirty="0" smtClean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박스형 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재킷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너무 많은 </a:t>
            </a:r>
            <a:r>
              <a:rPr lang="ko-KR" altLang="en-US" sz="2000" dirty="0" err="1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레이어링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밝은 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색 하의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endParaRPr lang="en-US" altLang="ko-KR" sz="2000" dirty="0" smtClean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타이트한 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스커트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엉덩이 </a:t>
            </a:r>
            <a:r>
              <a:rPr lang="ko-KR" altLang="en-US" sz="20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수평라인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 err="1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개더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 err="1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플리츠</a:t>
            </a:r>
            <a:endParaRPr lang="ko-KR" altLang="en-US" sz="20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27848" y="2921501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상대적으로 가는 허리와의 균형을 맞춘다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.</a:t>
            </a: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체형의 </a:t>
            </a:r>
            <a:r>
              <a:rPr lang="ko-KR" altLang="en-US" sz="2000" dirty="0" err="1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둥그스러움을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커버하고 </a:t>
            </a:r>
            <a:endParaRPr lang="en-US" altLang="ko-KR" sz="2000" dirty="0" smtClean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길게 보이도록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포인트는 얼굴에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423592" y="2921501"/>
            <a:ext cx="2157990" cy="113913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스타일링</a:t>
            </a:r>
            <a:endParaRPr lang="en-US" altLang="ko-KR" sz="2800" dirty="0" smtClean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포인트</a:t>
            </a:r>
            <a:endParaRPr lang="ko-KR" altLang="en-US" sz="28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423592" y="4142194"/>
            <a:ext cx="2157990" cy="113913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Best</a:t>
            </a:r>
            <a:endParaRPr lang="ko-KR" altLang="en-US" sz="32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27848" y="1700808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전체적으로 글래머 형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423592" y="1700808"/>
            <a:ext cx="2157990" cy="113913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특징</a:t>
            </a:r>
            <a:endParaRPr lang="ko-KR" altLang="en-US" sz="28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881320"/>
            <a:ext cx="1487805" cy="435864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552000" y="1511084"/>
            <a:ext cx="1630588" cy="4990942"/>
            <a:chOff x="5257500" y="1526143"/>
            <a:chExt cx="1677000" cy="513300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7500" y="1526143"/>
              <a:ext cx="1677000" cy="235866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7500" y="3884810"/>
              <a:ext cx="1677000" cy="2774334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10518235" y="337106"/>
            <a:ext cx="1452312" cy="3686407"/>
            <a:chOff x="5043000" y="886120"/>
            <a:chExt cx="2106000" cy="5345667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43000" y="886120"/>
              <a:ext cx="2106000" cy="24650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43000" y="3351120"/>
              <a:ext cx="2106000" cy="2880667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4055575" y="301917"/>
            <a:ext cx="1187126" cy="3158806"/>
            <a:chOff x="5433000" y="1350314"/>
            <a:chExt cx="1326000" cy="352833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33000" y="1350314"/>
              <a:ext cx="1326000" cy="162400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33000" y="2974314"/>
              <a:ext cx="1326000" cy="1904334"/>
            </a:xfrm>
            <a:prstGeom prst="rect">
              <a:avLst/>
            </a:prstGeom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1283" y="1433472"/>
            <a:ext cx="1408584" cy="188848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4895" y="1350314"/>
            <a:ext cx="1256395" cy="197466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7033" y="1557667"/>
            <a:ext cx="1665459" cy="176955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60897" y="4203649"/>
            <a:ext cx="1009650" cy="25336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01270" y="3684456"/>
            <a:ext cx="1676525" cy="293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97843"/>
      </p:ext>
    </p:extLst>
  </p:cSld>
  <p:clrMapOvr>
    <a:masterClrMapping/>
  </p:clrMapOvr>
  <p:transition>
    <p:blinds dir="vert"/>
    <p:sndAc>
      <p:stSnd>
        <p:snd r:embed="rId2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2425842" y="5362887"/>
            <a:ext cx="2157990" cy="1139139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Worst</a:t>
            </a:r>
            <a:endParaRPr lang="ko-KR" altLang="en-US" sz="32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1161842" y="503481"/>
            <a:ext cx="9868315" cy="7652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444500" indent="-4445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812800" indent="-3683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4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257300" indent="-3429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20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701800" indent="-3302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1968500" indent="-2667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600" dirty="0" smtClean="0"/>
              <a:t>여성</a:t>
            </a:r>
            <a:r>
              <a:rPr lang="en-US" altLang="ko-KR" sz="3600" dirty="0"/>
              <a:t>:</a:t>
            </a:r>
            <a:r>
              <a:rPr lang="en-US" altLang="ko-KR" sz="3600" dirty="0" smtClean="0"/>
              <a:t> 4) </a:t>
            </a:r>
            <a:r>
              <a:rPr lang="ko-KR" altLang="en-US" sz="3600" dirty="0" smtClean="0"/>
              <a:t>직사각형 </a:t>
            </a:r>
            <a:r>
              <a:rPr lang="ko-KR" altLang="en-US" sz="3600" dirty="0"/>
              <a:t>체형</a:t>
            </a:r>
            <a:endParaRPr kumimoji="0" lang="en-US" altLang="ko-KR" sz="36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4727848" y="4142194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자연스러운 어깨선의 재킷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재킷은 </a:t>
            </a:r>
            <a:r>
              <a:rPr lang="ko-KR" altLang="en-US" sz="2000" dirty="0" smtClean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열어서 입기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endParaRPr lang="en-US" altLang="ko-KR" sz="2000" dirty="0" smtClean="0">
              <a:solidFill>
                <a:srgbClr val="A28262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V</a:t>
            </a:r>
            <a:r>
              <a:rPr lang="ko-KR" altLang="en-US" sz="2000" dirty="0" err="1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넥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 err="1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프린세스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라인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 err="1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로우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</a:t>
            </a:r>
            <a:r>
              <a:rPr lang="ko-KR" altLang="en-US" sz="2000" dirty="0" err="1" smtClean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웨이스트</a:t>
            </a:r>
            <a:r>
              <a:rPr lang="ko-KR" altLang="en-US" sz="2000" dirty="0" smtClean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원피스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endParaRPr lang="en-US" altLang="ko-KR" sz="2000" dirty="0" smtClean="0">
              <a:solidFill>
                <a:srgbClr val="A28262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3 </a:t>
            </a:r>
            <a:r>
              <a:rPr lang="ko-KR" altLang="en-US" sz="2000" dirty="0" err="1" smtClean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피스</a:t>
            </a:r>
            <a:r>
              <a:rPr lang="en-US" altLang="ko-KR" sz="2000" dirty="0" smtClean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 err="1" smtClean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플레어</a:t>
            </a:r>
            <a:r>
              <a:rPr lang="ko-KR" altLang="en-US" sz="2000" dirty="0" smtClean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스커트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주름 스커트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727848" y="5362887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직선적 느낌의 박스 스타일 재킷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수평선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굵은 벨트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허리에 큰 주머니가 있는 </a:t>
            </a:r>
            <a:r>
              <a:rPr lang="ko-KR" altLang="en-US" sz="20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디자인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endParaRPr lang="en-US" altLang="ko-KR" sz="2000" dirty="0" smtClean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몸에 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딱 붙는 디자인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27848" y="2921501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가슴부분에 디테일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하체 볼륨으로 </a:t>
            </a:r>
            <a:r>
              <a:rPr lang="ko-KR" altLang="en-US" sz="20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곡선의 실루엣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endParaRPr lang="en-US" altLang="ko-KR" sz="2000" dirty="0" smtClean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허리 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강조해 호리호리한 체형으로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.</a:t>
            </a: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시선 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중앙에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423592" y="2921501"/>
            <a:ext cx="2157990" cy="113913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스타일링</a:t>
            </a:r>
            <a:endParaRPr lang="en-US" altLang="ko-KR" sz="2800" dirty="0" smtClean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포인트</a:t>
            </a:r>
            <a:endParaRPr lang="ko-KR" altLang="en-US" sz="28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423592" y="4142194"/>
            <a:ext cx="2157990" cy="113913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Best</a:t>
            </a:r>
            <a:endParaRPr lang="ko-KR" altLang="en-US" sz="32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27848" y="1700808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어깨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허리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엉덩이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허벅지의 너비가</a:t>
            </a:r>
          </a:p>
          <a:p>
            <a:pPr algn="ctr"/>
            <a:r>
              <a:rPr lang="ko-KR" altLang="en-US" sz="2000" dirty="0" smtClean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거의 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같은 일직선 형태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423592" y="1700808"/>
            <a:ext cx="2157990" cy="113913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특징</a:t>
            </a:r>
            <a:endParaRPr lang="ko-KR" altLang="en-US" sz="28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889531"/>
            <a:ext cx="1445895" cy="450532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587" y="296234"/>
            <a:ext cx="1739690" cy="421146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7400" y="97626"/>
            <a:ext cx="1447800" cy="4410075"/>
          </a:xfrm>
          <a:prstGeom prst="rect">
            <a:avLst/>
          </a:prstGeom>
        </p:spPr>
      </p:pic>
      <p:sp>
        <p:nvSpPr>
          <p:cNvPr id="26" name="자유형 25"/>
          <p:cNvSpPr/>
          <p:nvPr/>
        </p:nvSpPr>
        <p:spPr>
          <a:xfrm>
            <a:off x="983432" y="3290047"/>
            <a:ext cx="260199" cy="448235"/>
          </a:xfrm>
          <a:custGeom>
            <a:avLst/>
            <a:gdLst>
              <a:gd name="connsiteX0" fmla="*/ 35859 w 260199"/>
              <a:gd name="connsiteY0" fmla="*/ 0 h 448235"/>
              <a:gd name="connsiteX1" fmla="*/ 259976 w 260199"/>
              <a:gd name="connsiteY1" fmla="*/ 215153 h 448235"/>
              <a:gd name="connsiteX2" fmla="*/ 0 w 260199"/>
              <a:gd name="connsiteY2" fmla="*/ 448235 h 44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199" h="448235">
                <a:moveTo>
                  <a:pt x="35859" y="0"/>
                </a:moveTo>
                <a:cubicBezTo>
                  <a:pt x="150906" y="70223"/>
                  <a:pt x="265953" y="140447"/>
                  <a:pt x="259976" y="215153"/>
                </a:cubicBezTo>
                <a:cubicBezTo>
                  <a:pt x="253999" y="289859"/>
                  <a:pt x="126999" y="369047"/>
                  <a:pt x="0" y="448235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 flipH="1">
            <a:off x="1402774" y="3290047"/>
            <a:ext cx="260199" cy="448235"/>
          </a:xfrm>
          <a:custGeom>
            <a:avLst/>
            <a:gdLst>
              <a:gd name="connsiteX0" fmla="*/ 35859 w 260199"/>
              <a:gd name="connsiteY0" fmla="*/ 0 h 448235"/>
              <a:gd name="connsiteX1" fmla="*/ 259976 w 260199"/>
              <a:gd name="connsiteY1" fmla="*/ 215153 h 448235"/>
              <a:gd name="connsiteX2" fmla="*/ 0 w 260199"/>
              <a:gd name="connsiteY2" fmla="*/ 448235 h 44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199" h="448235">
                <a:moveTo>
                  <a:pt x="35859" y="0"/>
                </a:moveTo>
                <a:cubicBezTo>
                  <a:pt x="150906" y="70223"/>
                  <a:pt x="265953" y="140447"/>
                  <a:pt x="259976" y="215153"/>
                </a:cubicBezTo>
                <a:cubicBezTo>
                  <a:pt x="253999" y="289859"/>
                  <a:pt x="126999" y="369047"/>
                  <a:pt x="0" y="448235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92" y="1529507"/>
            <a:ext cx="1495425" cy="50673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6385" y="1962778"/>
            <a:ext cx="1621612" cy="419572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6060" y="4711763"/>
            <a:ext cx="1405232" cy="225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90108"/>
      </p:ext>
    </p:extLst>
  </p:cSld>
  <p:clrMapOvr>
    <a:masterClrMapping/>
  </p:clrMapOvr>
  <p:transition>
    <p:blinds dir="vert"/>
    <p:sndAc>
      <p:stSnd>
        <p:snd r:embed="rId2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2425842" y="5362887"/>
            <a:ext cx="2157990" cy="1139139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Worst</a:t>
            </a:r>
            <a:endParaRPr lang="ko-KR" altLang="en-US" sz="32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1161842" y="503481"/>
            <a:ext cx="9868315" cy="7652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444500" indent="-4445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812800" indent="-3683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4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257300" indent="-3429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20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701800" indent="-3302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1968500" indent="-2667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600" dirty="0" smtClean="0"/>
              <a:t>여성</a:t>
            </a:r>
            <a:r>
              <a:rPr lang="en-US" altLang="ko-KR" sz="3600" dirty="0"/>
              <a:t>:</a:t>
            </a:r>
            <a:r>
              <a:rPr lang="en-US" altLang="ko-KR" sz="3600" dirty="0" smtClean="0"/>
              <a:t> 5) </a:t>
            </a:r>
            <a:r>
              <a:rPr lang="ko-KR" altLang="en-US" sz="3600" dirty="0" err="1" smtClean="0"/>
              <a:t>둥근형</a:t>
            </a:r>
            <a:r>
              <a:rPr lang="ko-KR" altLang="en-US" sz="3600" dirty="0" smtClean="0"/>
              <a:t> </a:t>
            </a:r>
            <a:r>
              <a:rPr lang="ko-KR" altLang="en-US" sz="3600" dirty="0"/>
              <a:t>체형</a:t>
            </a:r>
            <a:endParaRPr kumimoji="0" lang="en-US" altLang="ko-KR" sz="36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4727848" y="4142194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오버 블라우스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길이가 긴 헐렁한 </a:t>
            </a:r>
            <a:r>
              <a:rPr lang="ko-KR" altLang="en-US" sz="2000" dirty="0" smtClean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스타일의 재킷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endParaRPr lang="en-US" altLang="ko-KR" sz="2000" dirty="0" smtClean="0">
              <a:solidFill>
                <a:srgbClr val="A28262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dirty="0" err="1" smtClean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테일러드</a:t>
            </a:r>
            <a:r>
              <a:rPr lang="ko-KR" altLang="en-US" sz="2000" dirty="0" smtClean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칼라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V</a:t>
            </a:r>
            <a:r>
              <a:rPr lang="ko-KR" altLang="en-US" sz="2000" dirty="0" err="1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넥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endParaRPr lang="en-US" altLang="ko-KR" sz="2000" dirty="0" smtClean="0">
              <a:solidFill>
                <a:srgbClr val="A28262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심플한 디자인의 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원피스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727848" y="5362887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눈에 띄는 색상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수평선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라운드 </a:t>
            </a:r>
            <a:r>
              <a:rPr lang="ko-KR" altLang="en-US" sz="2000" dirty="0" err="1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넥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endParaRPr lang="en-US" altLang="ko-KR" sz="2000" dirty="0" smtClean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퍼프</a:t>
            </a:r>
            <a:r>
              <a:rPr lang="ko-KR" altLang="en-US" sz="20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소매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너무 얇거나 두툼한 소재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endParaRPr lang="en-US" altLang="ko-KR" sz="2000" dirty="0" smtClean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몸에 딱 붙는 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스타일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27848" y="2921501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세로로 길고 가늘어 보이도록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</a:t>
            </a:r>
          </a:p>
          <a:p>
            <a:pPr algn="ctr"/>
            <a:r>
              <a:rPr lang="ko-KR" altLang="en-US" sz="2000" dirty="0" smtClean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직선이나 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각을 이용한 디자인으로 </a:t>
            </a:r>
            <a:r>
              <a:rPr lang="ko-KR" altLang="en-US" sz="2000" dirty="0" smtClean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선명한 느낌</a:t>
            </a:r>
            <a:r>
              <a:rPr lang="ko-KR" altLang="en-US" sz="20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</a:t>
            </a:r>
            <a:endParaRPr lang="en-US" altLang="ko-KR" sz="2000" dirty="0" smtClean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얼굴 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주위는 밝게 나머지는 어둡게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423592" y="2921501"/>
            <a:ext cx="2157990" cy="113913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스타일링</a:t>
            </a:r>
            <a:endParaRPr lang="en-US" altLang="ko-KR" sz="2800" dirty="0" smtClean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포인트</a:t>
            </a:r>
            <a:endParaRPr lang="ko-KR" altLang="en-US" sz="28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423592" y="4142194"/>
            <a:ext cx="2157990" cy="113913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Best</a:t>
            </a:r>
            <a:endParaRPr lang="ko-KR" altLang="en-US" sz="32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27848" y="1700808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전체적으로 살이 많고 둥근 형태</a:t>
            </a:r>
          </a:p>
          <a:p>
            <a:pPr algn="ctr"/>
            <a:r>
              <a:rPr lang="ko-KR" altLang="en-US" sz="2000" dirty="0" smtClean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상반신에 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볼륨이 많은 스타일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423592" y="1700808"/>
            <a:ext cx="2157990" cy="113913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특징</a:t>
            </a:r>
            <a:endParaRPr lang="ko-KR" altLang="en-US" sz="28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844648"/>
            <a:ext cx="1508760" cy="44319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856" y="387132"/>
            <a:ext cx="1316182" cy="43468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8152" y="54865"/>
            <a:ext cx="1756541" cy="329188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9147" y="4696320"/>
            <a:ext cx="1726968" cy="211139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3968" y="4902511"/>
            <a:ext cx="2059244" cy="169901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0955" y="4569140"/>
            <a:ext cx="1631631" cy="20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60925"/>
      </p:ext>
    </p:extLst>
  </p:cSld>
  <p:clrMapOvr>
    <a:masterClrMapping/>
  </p:clrMapOvr>
  <p:transition>
    <p:blinds dir="vert"/>
    <p:sndAc>
      <p:stSnd>
        <p:snd r:embed="rId2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2425842" y="5362887"/>
            <a:ext cx="2157990" cy="1139139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Worst</a:t>
            </a:r>
            <a:endParaRPr lang="ko-KR" altLang="en-US" sz="32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1161842" y="503481"/>
            <a:ext cx="9868315" cy="7652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444500" indent="-4445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812800" indent="-3683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4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257300" indent="-3429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20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701800" indent="-3302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1968500" indent="-2667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600" dirty="0" smtClean="0"/>
              <a:t>여성</a:t>
            </a:r>
            <a:r>
              <a:rPr lang="en-US" altLang="ko-KR" sz="3600" dirty="0"/>
              <a:t>:</a:t>
            </a:r>
            <a:r>
              <a:rPr lang="en-US" altLang="ko-KR" sz="3600" dirty="0" smtClean="0"/>
              <a:t> 6) </a:t>
            </a:r>
            <a:r>
              <a:rPr lang="ko-KR" altLang="en-US" sz="3600" dirty="0" smtClean="0"/>
              <a:t>마름모꼴 </a:t>
            </a:r>
            <a:r>
              <a:rPr lang="ko-KR" altLang="en-US" sz="3600" dirty="0"/>
              <a:t>체형</a:t>
            </a:r>
            <a:endParaRPr kumimoji="0" lang="en-US" altLang="ko-KR" sz="36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4727848" y="4142194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오버 블라우스에 타이트한 하의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endParaRPr lang="en-US" altLang="ko-KR" sz="2000" dirty="0" smtClean="0">
              <a:solidFill>
                <a:srgbClr val="A28262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여유 있게 흘러내리는 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스타일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en-US" altLang="ko-KR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H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라인 롱 재킷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endParaRPr lang="en-US" altLang="ko-KR" sz="2000" dirty="0" smtClean="0">
              <a:solidFill>
                <a:srgbClr val="A28262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2000" dirty="0" smtClean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A</a:t>
            </a:r>
            <a:r>
              <a:rPr lang="ko-KR" altLang="en-US" sz="2000" dirty="0" smtClean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라인 상의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 err="1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레이어드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</a:t>
            </a:r>
            <a:r>
              <a:rPr lang="ko-KR" altLang="en-US" sz="2000" dirty="0" err="1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룩</a:t>
            </a:r>
            <a:endParaRPr lang="ko-KR" altLang="en-US" sz="2000" dirty="0">
              <a:solidFill>
                <a:srgbClr val="C00000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27848" y="5362887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허리가 강조되는 굵은 벨트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</a:t>
            </a: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몸매가 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드러나는 딱 달라붙는 의상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27848" y="2921501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시선을 신체 바깥으로 멀리 이끌어낸다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.</a:t>
            </a:r>
          </a:p>
          <a:p>
            <a:pPr algn="ctr"/>
            <a:r>
              <a:rPr lang="ko-KR" altLang="en-US" sz="2000" dirty="0" smtClean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사선 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등 허리선의 착시로 </a:t>
            </a:r>
            <a:r>
              <a:rPr lang="ko-KR" altLang="en-US" sz="2000" dirty="0" err="1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슬림해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보이게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423592" y="2921501"/>
            <a:ext cx="2157990" cy="113913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스타일링</a:t>
            </a:r>
            <a:endParaRPr lang="en-US" altLang="ko-KR" sz="2800" dirty="0" smtClean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포인트</a:t>
            </a:r>
            <a:endParaRPr lang="ko-KR" altLang="en-US" sz="28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423592" y="4142194"/>
            <a:ext cx="2157990" cy="113913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Best</a:t>
            </a:r>
            <a:endParaRPr lang="ko-KR" altLang="en-US" sz="32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27848" y="1700808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어깨와 엉덩이에 비해 몸통과 허리 </a:t>
            </a:r>
            <a:r>
              <a:rPr lang="ko-KR" altLang="en-US" sz="2000" dirty="0" smtClean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부분이 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굵은 체형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. </a:t>
            </a:r>
            <a:endParaRPr lang="en-US" altLang="ko-KR" sz="2000" dirty="0" smtClean="0">
              <a:solidFill>
                <a:srgbClr val="A28262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중년 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이상의 여성들</a:t>
            </a:r>
            <a:r>
              <a:rPr lang="en-US" altLang="ko-KR" sz="2000" dirty="0" smtClean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.</a:t>
            </a:r>
          </a:p>
          <a:p>
            <a:pPr algn="ctr"/>
            <a:r>
              <a:rPr lang="ko-KR" altLang="en-US" sz="2000" dirty="0" err="1" smtClean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둥근형과</a:t>
            </a:r>
            <a:r>
              <a:rPr lang="ko-KR" altLang="en-US" sz="2000" dirty="0" smtClean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달리 다리는 얇은 경향이 있다</a:t>
            </a:r>
            <a:endParaRPr lang="ko-KR" altLang="en-US" sz="2000" dirty="0">
              <a:solidFill>
                <a:srgbClr val="A28262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423592" y="1700808"/>
            <a:ext cx="2157990" cy="113913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특징</a:t>
            </a:r>
            <a:endParaRPr lang="ko-KR" altLang="en-US" sz="28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917991"/>
            <a:ext cx="1519238" cy="428529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55" y="1917991"/>
            <a:ext cx="1887600" cy="286568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272" y="248245"/>
            <a:ext cx="1543050" cy="29051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8316" y="190265"/>
            <a:ext cx="1350818" cy="264968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3496" y="3153163"/>
            <a:ext cx="1359692" cy="354951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0624" y="3798946"/>
            <a:ext cx="2941008" cy="284960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0297" y="856625"/>
            <a:ext cx="1515829" cy="290154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9094" y="56958"/>
            <a:ext cx="1432686" cy="366043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49974" y="923747"/>
            <a:ext cx="1567337" cy="19268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85505" y="928233"/>
            <a:ext cx="1359692" cy="191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6863"/>
      </p:ext>
    </p:extLst>
  </p:cSld>
  <p:clrMapOvr>
    <a:masterClrMapping/>
  </p:clrMapOvr>
  <p:transition>
    <p:blinds dir="vert"/>
    <p:sndAc>
      <p:stSnd>
        <p:snd r:embed="rId2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2425842" y="5362887"/>
            <a:ext cx="2157990" cy="1139139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Worst</a:t>
            </a:r>
            <a:endParaRPr lang="ko-KR" altLang="en-US" sz="32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1161842" y="503481"/>
            <a:ext cx="9868315" cy="7652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444500" indent="-4445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812800" indent="-3683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4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257300" indent="-3429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20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701800" indent="-3302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1968500" indent="-2667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600" dirty="0" smtClean="0"/>
              <a:t>남성</a:t>
            </a:r>
            <a:r>
              <a:rPr lang="en-US" altLang="ko-KR" sz="3600" dirty="0"/>
              <a:t>:</a:t>
            </a:r>
            <a:r>
              <a:rPr lang="en-US" altLang="ko-KR" sz="3600" dirty="0" smtClean="0"/>
              <a:t> 1) </a:t>
            </a:r>
            <a:r>
              <a:rPr lang="ko-KR" altLang="en-US" sz="3600" dirty="0" smtClean="0"/>
              <a:t>역삼각형 </a:t>
            </a:r>
            <a:r>
              <a:rPr lang="ko-KR" altLang="en-US" sz="3600" dirty="0"/>
              <a:t>체형</a:t>
            </a:r>
            <a:endParaRPr kumimoji="0" lang="en-US" altLang="ko-KR" sz="36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4727848" y="4142194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슬림한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실루엣의 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투 버튼 </a:t>
            </a:r>
            <a:r>
              <a:rPr lang="ko-KR" altLang="en-US" sz="2000" dirty="0" err="1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싱글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</a:t>
            </a:r>
            <a:r>
              <a:rPr lang="ko-KR" altLang="en-US" sz="2000" dirty="0" err="1" smtClean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브레스티드</a:t>
            </a:r>
            <a:r>
              <a:rPr lang="ko-KR" altLang="en-US" sz="2000" dirty="0" smtClean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</a:t>
            </a:r>
            <a:r>
              <a:rPr lang="ko-KR" altLang="en-US" sz="2000" dirty="0" err="1" smtClean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슈트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endParaRPr lang="en-US" altLang="ko-KR" sz="2000" dirty="0" smtClean="0">
              <a:solidFill>
                <a:srgbClr val="A28262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허리를 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강조하는 </a:t>
            </a:r>
            <a:r>
              <a:rPr lang="ko-KR" altLang="en-US" sz="2000" dirty="0" err="1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벨트형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</a:t>
            </a:r>
            <a:r>
              <a:rPr lang="ko-KR" altLang="en-US" sz="2000" dirty="0" smtClean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재킷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endParaRPr lang="en-US" altLang="ko-KR" sz="2000" dirty="0" smtClean="0">
              <a:solidFill>
                <a:srgbClr val="A28262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짙은 색상의 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밝은 색 하의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727848" y="5362887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큰 어깨 패드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더블 </a:t>
            </a:r>
            <a:r>
              <a:rPr lang="ko-KR" altLang="en-US" sz="2000" dirty="0" err="1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브레스티드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재킷</a:t>
            </a:r>
            <a:r>
              <a:rPr lang="en-US" altLang="ko-KR" sz="20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endParaRPr lang="en-US" altLang="ko-KR" sz="20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dirty="0" err="1" smtClean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스트라이프</a:t>
            </a:r>
            <a:r>
              <a:rPr lang="ko-KR" altLang="en-US" sz="2000" dirty="0" smtClean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무늬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몸에 </a:t>
            </a:r>
            <a:r>
              <a:rPr lang="ko-KR" altLang="en-US" sz="2000" dirty="0" err="1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피트되는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슈트</a:t>
            </a:r>
            <a:endParaRPr lang="ko-KR" altLang="en-US" sz="20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27848" y="2921501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어깨가 넓으므로 체격이 너무 커 보일 </a:t>
            </a:r>
            <a:r>
              <a:rPr lang="ko-KR" altLang="en-US" sz="20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수 있는 </a:t>
            </a:r>
            <a:endParaRPr lang="en-US" altLang="ko-KR" sz="2000" dirty="0" smtClean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스타일은 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피할 것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423592" y="2921501"/>
            <a:ext cx="2157990" cy="113913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스타일링</a:t>
            </a:r>
            <a:endParaRPr lang="en-US" altLang="ko-KR" sz="2800" dirty="0" smtClean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포인트</a:t>
            </a:r>
            <a:endParaRPr lang="ko-KR" altLang="en-US" sz="28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423592" y="4142194"/>
            <a:ext cx="2157990" cy="113913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Best</a:t>
            </a:r>
            <a:endParaRPr lang="ko-KR" altLang="en-US" sz="32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27848" y="1700808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어깨가 넓고 상체가 발달해 남성적인</a:t>
            </a:r>
          </a:p>
          <a:p>
            <a:pPr algn="ctr"/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매력과 건강미가 돋보이는 근육질 </a:t>
            </a:r>
            <a:r>
              <a:rPr lang="ko-KR" altLang="en-US" sz="2000" dirty="0" smtClean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체형</a:t>
            </a:r>
            <a:endParaRPr lang="ko-KR" altLang="en-US" sz="2000" dirty="0">
              <a:solidFill>
                <a:srgbClr val="A28262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423592" y="1700808"/>
            <a:ext cx="2157990" cy="113913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특징</a:t>
            </a:r>
            <a:endParaRPr lang="ko-KR" altLang="en-US" sz="28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49" y="1700808"/>
            <a:ext cx="1403985" cy="4610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068" y="3896047"/>
            <a:ext cx="1764507" cy="2614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268" y="1268760"/>
            <a:ext cx="1759308" cy="257589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9244" y="152450"/>
            <a:ext cx="2081825" cy="309671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5522" y="1268760"/>
            <a:ext cx="1750732" cy="222618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5522" y="3576500"/>
            <a:ext cx="1750732" cy="237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89994"/>
      </p:ext>
    </p:extLst>
  </p:cSld>
  <p:clrMapOvr>
    <a:masterClrMapping/>
  </p:clrMapOvr>
  <p:transition>
    <p:blinds dir="vert"/>
    <p:sndAc>
      <p:stSnd>
        <p:snd r:embed="rId2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2425842" y="5362887"/>
            <a:ext cx="2157990" cy="1139139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Worst</a:t>
            </a:r>
            <a:endParaRPr lang="ko-KR" altLang="en-US" sz="32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1161842" y="503481"/>
            <a:ext cx="9868315" cy="7652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444500" indent="-4445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812800" indent="-3683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4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257300" indent="-3429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20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701800" indent="-3302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1968500" indent="-2667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600" dirty="0" smtClean="0"/>
              <a:t>남성</a:t>
            </a:r>
            <a:r>
              <a:rPr lang="en-US" altLang="ko-KR" sz="3600" dirty="0"/>
              <a:t>:</a:t>
            </a:r>
            <a:r>
              <a:rPr lang="en-US" altLang="ko-KR" sz="3600" dirty="0" smtClean="0"/>
              <a:t> 2) </a:t>
            </a:r>
            <a:r>
              <a:rPr lang="ko-KR" altLang="en-US" sz="3600" dirty="0" smtClean="0"/>
              <a:t>직사각형 </a:t>
            </a:r>
            <a:r>
              <a:rPr lang="ko-KR" altLang="en-US" sz="3600" dirty="0"/>
              <a:t>체형</a:t>
            </a:r>
            <a:endParaRPr kumimoji="0" lang="en-US" altLang="ko-KR" sz="36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4727848" y="4142194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더블 </a:t>
            </a:r>
            <a:r>
              <a:rPr lang="ko-KR" altLang="en-US" sz="2000" dirty="0" err="1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브레스티드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재킷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큰 어깨 패드나 견장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</a:t>
            </a:r>
          </a:p>
          <a:p>
            <a:pPr algn="ctr"/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가슴 주머니가 달린 재킷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en-US" altLang="ko-KR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3piece 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정장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</a:t>
            </a:r>
          </a:p>
          <a:p>
            <a:pPr algn="ctr"/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칼라가 있는 티셔츠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회색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 err="1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중성색</a:t>
            </a:r>
            <a:endParaRPr lang="ko-KR" altLang="en-US" sz="2000" dirty="0">
              <a:solidFill>
                <a:srgbClr val="A28262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27848" y="5362887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칼라 없는 라운드 </a:t>
            </a:r>
            <a:r>
              <a:rPr lang="ko-KR" altLang="en-US" sz="2000" dirty="0" err="1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네크라인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진한 색상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27848" y="2921501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어깨부위를 강조하여 남성미를 살린다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423592" y="2921501"/>
            <a:ext cx="2157990" cy="113913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스타일링</a:t>
            </a:r>
            <a:endParaRPr lang="en-US" altLang="ko-KR" sz="2800" dirty="0" smtClean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포인트</a:t>
            </a:r>
            <a:endParaRPr lang="ko-KR" altLang="en-US" sz="28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423592" y="4142194"/>
            <a:ext cx="2157990" cy="113913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Best</a:t>
            </a:r>
            <a:endParaRPr lang="ko-KR" altLang="en-US" sz="32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27848" y="1700808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슬림한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직선형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가장 일반적인 남성 </a:t>
            </a:r>
            <a:r>
              <a:rPr lang="ko-KR" altLang="en-US" sz="2000" dirty="0" smtClean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체형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endParaRPr lang="en-US" altLang="ko-KR" sz="2000" dirty="0" smtClean="0">
              <a:solidFill>
                <a:srgbClr val="A28262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지적이고 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현대적인 느낌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423592" y="1700808"/>
            <a:ext cx="2157990" cy="113913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특징</a:t>
            </a:r>
            <a:endParaRPr lang="ko-KR" altLang="en-US" sz="28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837144"/>
            <a:ext cx="1414463" cy="4610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400" y="188640"/>
            <a:ext cx="2324310" cy="289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04705"/>
      </p:ext>
    </p:extLst>
  </p:cSld>
  <p:clrMapOvr>
    <a:masterClrMapping/>
  </p:clrMapOvr>
  <p:transition>
    <p:blinds dir="vert"/>
    <p:sndAc>
      <p:stSnd>
        <p:snd r:embed="rId2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2425842" y="5362887"/>
            <a:ext cx="2157990" cy="1139139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Worst</a:t>
            </a:r>
            <a:endParaRPr lang="ko-KR" altLang="en-US" sz="32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1161842" y="503481"/>
            <a:ext cx="9868315" cy="7652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444500" indent="-4445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812800" indent="-3683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4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257300" indent="-3429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20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701800" indent="-3302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1968500" indent="-2667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600" dirty="0" smtClean="0"/>
              <a:t>남성</a:t>
            </a:r>
            <a:r>
              <a:rPr lang="en-US" altLang="ko-KR" sz="3600" dirty="0"/>
              <a:t>:</a:t>
            </a:r>
            <a:r>
              <a:rPr lang="en-US" altLang="ko-KR" sz="3600" dirty="0" smtClean="0"/>
              <a:t> 3) </a:t>
            </a:r>
            <a:r>
              <a:rPr lang="ko-KR" altLang="en-US" sz="3600" dirty="0" err="1" smtClean="0"/>
              <a:t>둥근형</a:t>
            </a:r>
            <a:r>
              <a:rPr lang="ko-KR" altLang="en-US" sz="3600" dirty="0" smtClean="0"/>
              <a:t> </a:t>
            </a:r>
            <a:r>
              <a:rPr lang="ko-KR" altLang="en-US" sz="3600" dirty="0"/>
              <a:t>체형</a:t>
            </a:r>
            <a:endParaRPr kumimoji="0" lang="en-US" altLang="ko-KR" sz="36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4727848" y="4142194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싱글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</a:t>
            </a:r>
            <a:r>
              <a:rPr lang="ko-KR" altLang="en-US" sz="2000" dirty="0" err="1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브레이스트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재킷 </a:t>
            </a:r>
            <a:r>
              <a:rPr lang="ko-KR" altLang="en-US" sz="2000" dirty="0" err="1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윗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단추만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. V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존 </a:t>
            </a:r>
            <a:r>
              <a:rPr lang="ko-KR" altLang="en-US" sz="2000" dirty="0" smtClean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깊고 어깨 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각진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endParaRPr lang="en-US" altLang="ko-KR" sz="2000" dirty="0" smtClean="0">
              <a:solidFill>
                <a:srgbClr val="A28262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길고 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여유 있는 의상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 smtClean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넥타이로 포인트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endParaRPr lang="en-US" altLang="ko-KR" sz="2000" dirty="0" smtClean="0">
              <a:solidFill>
                <a:srgbClr val="A28262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000" dirty="0" err="1" smtClean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스트라이프</a:t>
            </a:r>
            <a:r>
              <a:rPr lang="ko-KR" altLang="en-US" sz="2000" dirty="0" smtClean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rgbClr val="C00000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패턴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상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·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하의 </a:t>
            </a:r>
            <a:r>
              <a:rPr lang="ko-KR" altLang="en-US" sz="2000" dirty="0" smtClean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동일 색상</a:t>
            </a:r>
            <a:r>
              <a:rPr lang="en-US" altLang="ko-KR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진한 색상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727848" y="5362887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더블 </a:t>
            </a:r>
            <a:r>
              <a:rPr lang="ko-KR" altLang="en-US" sz="2000" dirty="0" err="1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브레스티드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 재킷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부피감 있는 소재</a:t>
            </a:r>
            <a:r>
              <a:rPr lang="en-US" altLang="ko-KR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,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체형을 드러내는 부드럽고 얇은 소재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27848" y="2921501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세로로 길고 가늘게 직선적 실루엣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423592" y="2921501"/>
            <a:ext cx="2157990" cy="113913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스타일링</a:t>
            </a:r>
            <a:endParaRPr lang="en-US" altLang="ko-KR" sz="2800" dirty="0" smtClean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포인트</a:t>
            </a:r>
            <a:endParaRPr lang="ko-KR" altLang="en-US" sz="28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423592" y="4142194"/>
            <a:ext cx="2157990" cy="1139139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Best</a:t>
            </a:r>
            <a:endParaRPr lang="ko-KR" altLang="en-US" sz="32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27848" y="1700808"/>
            <a:ext cx="6624736" cy="113913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어깨가 둥글고 배가 나온 통통한 체형</a:t>
            </a:r>
          </a:p>
          <a:p>
            <a:pPr algn="ctr"/>
            <a:r>
              <a:rPr lang="ko-KR" altLang="en-US" sz="2000" dirty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목이 짧은 형이 많으며 중년 이후의 </a:t>
            </a:r>
            <a:r>
              <a:rPr lang="ko-KR" altLang="en-US" sz="2000" dirty="0" smtClean="0">
                <a:solidFill>
                  <a:srgbClr val="A28262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남성</a:t>
            </a:r>
            <a:endParaRPr lang="ko-KR" altLang="en-US" sz="2000" dirty="0">
              <a:solidFill>
                <a:srgbClr val="A28262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423592" y="1700808"/>
            <a:ext cx="2157990" cy="113913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Britannic Bold" panose="020B0903060703020204" pitchFamily="34" charset="0"/>
                <a:ea typeface="HY헤드라인M" panose="02030600000101010101" pitchFamily="18" charset="-127"/>
              </a:rPr>
              <a:t>특징</a:t>
            </a:r>
            <a:endParaRPr lang="ko-KR" altLang="en-US" sz="2800" dirty="0">
              <a:solidFill>
                <a:schemeClr val="tx1"/>
              </a:solidFill>
              <a:latin typeface="Britannic Bold" panose="020B0903060703020204" pitchFamily="34" charset="0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755590"/>
            <a:ext cx="1414463" cy="4610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2186298"/>
            <a:ext cx="2171466" cy="18743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313" y="1350465"/>
            <a:ext cx="1781484" cy="196363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8530" y="1350465"/>
            <a:ext cx="1669160" cy="196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81836"/>
      </p:ext>
    </p:extLst>
  </p:cSld>
  <p:clrMapOvr>
    <a:masterClrMapping/>
  </p:clrMapOvr>
  <p:transition>
    <p:blinds dir="vert"/>
    <p:sndAc>
      <p:stSnd>
        <p:snd r:embed="rId2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6"/>
          <p:cNvSpPr>
            <a:spLocks noGrp="1"/>
          </p:cNvSpPr>
          <p:nvPr>
            <p:ph type="ctrTitle"/>
          </p:nvPr>
        </p:nvSpPr>
        <p:spPr>
          <a:xfrm>
            <a:off x="3647728" y="564985"/>
            <a:ext cx="4696289" cy="1351847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ko-KR" sz="8800" spc="-100" dirty="0">
                <a:latin typeface="HY견명조" pitchFamily="18" charset="-127"/>
                <a:ea typeface="HY견명조" pitchFamily="18" charset="-127"/>
              </a:rPr>
              <a:t>Q &amp; A</a:t>
            </a:r>
            <a:endParaRPr lang="ko-KR" altLang="en-US" sz="8800" spc="-100" dirty="0"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6" name="제목 6"/>
          <p:cNvSpPr txBox="1">
            <a:spLocks/>
          </p:cNvSpPr>
          <p:nvPr/>
        </p:nvSpPr>
        <p:spPr>
          <a:xfrm>
            <a:off x="1775520" y="5373216"/>
            <a:ext cx="8712968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kumimoji="0" lang="ko-KR" altLang="en-US" sz="3600" b="1" spc="50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기타 </a:t>
            </a:r>
            <a:r>
              <a:rPr kumimoji="0" lang="ko-KR" altLang="en-US" sz="3600" b="1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궁금한 점이 있으면 질문하세요 </a:t>
            </a:r>
            <a:r>
              <a:rPr kumimoji="0" lang="en-US" altLang="ko-KR" sz="3600" b="1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....</a:t>
            </a:r>
            <a:endParaRPr kumimoji="0" lang="ko-KR" altLang="en-US" sz="3600" b="1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162427" y="2376882"/>
            <a:ext cx="3939154" cy="278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27350"/>
      </p:ext>
    </p:extLst>
  </p:cSld>
  <p:clrMapOvr>
    <a:masterClrMapping/>
  </p:clrMapOvr>
  <p:transition>
    <p:blinds dir="vert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49042" y="188640"/>
            <a:ext cx="10293916" cy="936104"/>
          </a:xfrm>
        </p:spPr>
        <p:txBody>
          <a:bodyPr/>
          <a:lstStyle/>
          <a:p>
            <a:r>
              <a:rPr lang="ko-KR" altLang="en-US" dirty="0" smtClean="0"/>
              <a:t>한국인 표준체형 </a:t>
            </a:r>
            <a:r>
              <a:rPr lang="en-US" altLang="ko-KR" dirty="0" smtClean="0"/>
              <a:t>(‘04)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025" y="1196752"/>
            <a:ext cx="8183948" cy="558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82889"/>
      </p:ext>
    </p:extLst>
  </p:cSld>
  <p:clrMapOvr>
    <a:masterClrMapping/>
  </p:clrMapOvr>
  <p:transition>
    <p:blinds dir="vert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49042" y="260648"/>
            <a:ext cx="10293916" cy="936104"/>
          </a:xfrm>
        </p:spPr>
        <p:txBody>
          <a:bodyPr/>
          <a:lstStyle/>
          <a:p>
            <a:r>
              <a:rPr lang="en-US" altLang="ko-KR" dirty="0" smtClean="0"/>
              <a:t>20</a:t>
            </a:r>
            <a:r>
              <a:rPr lang="ko-KR" altLang="en-US" dirty="0" smtClean="0"/>
              <a:t>대 주요 인체치수 비교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734" y="1196752"/>
            <a:ext cx="7240531" cy="552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94819"/>
      </p:ext>
    </p:extLst>
  </p:cSld>
  <p:clrMapOvr>
    <a:masterClrMapping/>
  </p:clrMapOvr>
  <p:transition>
    <p:blinds dir="vert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49042" y="260648"/>
            <a:ext cx="10293916" cy="936104"/>
          </a:xfrm>
        </p:spPr>
        <p:txBody>
          <a:bodyPr/>
          <a:lstStyle/>
          <a:p>
            <a:r>
              <a:rPr lang="ko-KR" altLang="en-US" dirty="0" smtClean="0"/>
              <a:t>체형 분석</a:t>
            </a:r>
            <a:endParaRPr lang="ko-KR" altLang="en-US" dirty="0"/>
          </a:p>
        </p:txBody>
      </p:sp>
      <p:sp>
        <p:nvSpPr>
          <p:cNvPr id="5" name="내용 개체 틀 3"/>
          <p:cNvSpPr txBox="1">
            <a:spLocks/>
          </p:cNvSpPr>
          <p:nvPr/>
        </p:nvSpPr>
        <p:spPr>
          <a:xfrm>
            <a:off x="1161842" y="1268760"/>
            <a:ext cx="9868315" cy="5226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444500" indent="-4445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812800" indent="-3683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4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257300" indent="-3429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20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701800" indent="-3302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1968500" indent="-2667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 smtClean="0"/>
              <a:t>사진 촬영을 통한 실루엣 분석</a:t>
            </a:r>
            <a:endParaRPr kumimoji="0" lang="en-US" altLang="ko-KR" sz="2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924" y="2780928"/>
            <a:ext cx="5010150" cy="3295650"/>
          </a:xfrm>
          <a:prstGeom prst="rect">
            <a:avLst/>
          </a:prstGeom>
        </p:spPr>
      </p:pic>
      <p:sp>
        <p:nvSpPr>
          <p:cNvPr id="8" name="내용 개체 틀 3"/>
          <p:cNvSpPr txBox="1">
            <a:spLocks/>
          </p:cNvSpPr>
          <p:nvPr/>
        </p:nvSpPr>
        <p:spPr>
          <a:xfrm>
            <a:off x="3935760" y="2178549"/>
            <a:ext cx="1774903" cy="5226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444500" indent="-4445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812800" indent="-3683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4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257300" indent="-3429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20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701800" indent="-3302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1968500" indent="-2667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 smtClean="0"/>
              <a:t>정면 사진</a:t>
            </a:r>
            <a:endParaRPr kumimoji="0" lang="en-US" altLang="ko-KR" sz="2400" dirty="0" smtClean="0"/>
          </a:p>
        </p:txBody>
      </p:sp>
      <p:sp>
        <p:nvSpPr>
          <p:cNvPr id="9" name="내용 개체 틀 3"/>
          <p:cNvSpPr txBox="1">
            <a:spLocks/>
          </p:cNvSpPr>
          <p:nvPr/>
        </p:nvSpPr>
        <p:spPr>
          <a:xfrm>
            <a:off x="6481337" y="2178549"/>
            <a:ext cx="1774903" cy="5226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444500" indent="-4445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812800" indent="-3683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4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257300" indent="-3429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20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701800" indent="-3302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1968500" indent="-2667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/>
              <a:t>측</a:t>
            </a:r>
            <a:r>
              <a:rPr lang="ko-KR" altLang="en-US" sz="2400" dirty="0" smtClean="0"/>
              <a:t>면 사진</a:t>
            </a:r>
            <a:endParaRPr kumimoji="0" lang="en-US" altLang="ko-KR" sz="2400" dirty="0" smtClean="0"/>
          </a:p>
        </p:txBody>
      </p:sp>
      <p:sp>
        <p:nvSpPr>
          <p:cNvPr id="10" name="내용 개체 틀 3"/>
          <p:cNvSpPr txBox="1">
            <a:spLocks/>
          </p:cNvSpPr>
          <p:nvPr/>
        </p:nvSpPr>
        <p:spPr>
          <a:xfrm>
            <a:off x="1161842" y="6156262"/>
            <a:ext cx="9868315" cy="5226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444500" indent="-4445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812800" indent="-3683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4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257300" indent="-3429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20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701800" indent="-3302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1968500" indent="-2667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 err="1" smtClean="0"/>
              <a:t>셀카</a:t>
            </a:r>
            <a:r>
              <a:rPr lang="ko-KR" altLang="en-US" sz="2400" dirty="0" smtClean="0"/>
              <a:t> 안되고 조작해서도 </a:t>
            </a:r>
            <a:r>
              <a:rPr lang="ko-KR" altLang="en-US" sz="2400" dirty="0" err="1" smtClean="0"/>
              <a:t>안된다</a:t>
            </a:r>
            <a:r>
              <a:rPr lang="en-US" altLang="ko-KR" sz="2400" dirty="0" smtClean="0"/>
              <a:t>.</a:t>
            </a:r>
            <a:endParaRPr kumimoji="0"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1500254871"/>
      </p:ext>
    </p:extLst>
  </p:cSld>
  <p:clrMapOvr>
    <a:masterClrMapping/>
  </p:clrMapOvr>
  <p:transition>
    <p:blinds dir="vert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49042" y="260648"/>
            <a:ext cx="10293916" cy="936104"/>
          </a:xfrm>
        </p:spPr>
        <p:txBody>
          <a:bodyPr/>
          <a:lstStyle/>
          <a:p>
            <a:r>
              <a:rPr lang="ko-KR" altLang="en-US" dirty="0" smtClean="0"/>
              <a:t>체형 분석</a:t>
            </a:r>
            <a:endParaRPr lang="ko-KR" altLang="en-US" dirty="0"/>
          </a:p>
        </p:txBody>
      </p:sp>
      <p:sp>
        <p:nvSpPr>
          <p:cNvPr id="5" name="내용 개체 틀 3"/>
          <p:cNvSpPr txBox="1">
            <a:spLocks/>
          </p:cNvSpPr>
          <p:nvPr/>
        </p:nvSpPr>
        <p:spPr>
          <a:xfrm>
            <a:off x="1161842" y="1268760"/>
            <a:ext cx="9868315" cy="5226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444500" indent="-4445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812800" indent="-3683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4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257300" indent="-3429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20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701800" indent="-3302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1968500" indent="-2667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 smtClean="0"/>
              <a:t>신체사이즈 측정을 통한 체형 분석</a:t>
            </a:r>
            <a:endParaRPr kumimoji="0" lang="en-US" altLang="ko-KR" sz="24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823" y="1916832"/>
            <a:ext cx="7352355" cy="4022541"/>
          </a:xfrm>
          <a:prstGeom prst="rect">
            <a:avLst/>
          </a:prstGeom>
        </p:spPr>
      </p:pic>
      <p:sp>
        <p:nvSpPr>
          <p:cNvPr id="7" name="내용 개체 틀 3"/>
          <p:cNvSpPr txBox="1">
            <a:spLocks/>
          </p:cNvSpPr>
          <p:nvPr/>
        </p:nvSpPr>
        <p:spPr>
          <a:xfrm>
            <a:off x="1161842" y="6156262"/>
            <a:ext cx="9868315" cy="5226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444500" indent="-4445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812800" indent="-3683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4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257300" indent="-3429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20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701800" indent="-3302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1968500" indent="-2667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 smtClean="0"/>
              <a:t>지인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엄마 등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을 통해 줄자로 정확히 재야 된다</a:t>
            </a:r>
            <a:r>
              <a:rPr lang="en-US" altLang="ko-KR" sz="2400" dirty="0" smtClean="0"/>
              <a:t>.</a:t>
            </a:r>
            <a:endParaRPr kumimoji="0" lang="en-US" altLang="ko-KR" sz="2400" dirty="0" smtClean="0"/>
          </a:p>
        </p:txBody>
      </p:sp>
      <p:sp>
        <p:nvSpPr>
          <p:cNvPr id="8" name="내용 개체 틀 3"/>
          <p:cNvSpPr txBox="1">
            <a:spLocks/>
          </p:cNvSpPr>
          <p:nvPr/>
        </p:nvSpPr>
        <p:spPr>
          <a:xfrm>
            <a:off x="9984432" y="2475027"/>
            <a:ext cx="1621789" cy="29061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444500" indent="-4445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812800" indent="-3683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4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257300" indent="-3429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20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701800" indent="-3302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1968500" indent="-2667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0" lang="ko-KR" altLang="en-US" sz="2400" smtClean="0">
                <a:solidFill>
                  <a:srgbClr val="67523D"/>
                </a:solidFill>
              </a:rPr>
              <a:t>가운데 선에서 오른쪽이 표준을 넘어가면 상반신이 통통한 사람</a:t>
            </a:r>
            <a:endParaRPr kumimoji="0" lang="en-US" altLang="ko-KR" sz="2400" dirty="0" smtClean="0">
              <a:solidFill>
                <a:srgbClr val="67523D"/>
              </a:solidFill>
            </a:endParaRPr>
          </a:p>
        </p:txBody>
      </p:sp>
      <p:sp>
        <p:nvSpPr>
          <p:cNvPr id="9" name="내용 개체 틀 3"/>
          <p:cNvSpPr txBox="1">
            <a:spLocks/>
          </p:cNvSpPr>
          <p:nvPr/>
        </p:nvSpPr>
        <p:spPr>
          <a:xfrm>
            <a:off x="479376" y="2475027"/>
            <a:ext cx="1621789" cy="29061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444500" indent="-4445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812800" indent="-3683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4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257300" indent="-3429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20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701800" indent="-3302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1968500" indent="-2667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0" lang="ko-KR" altLang="en-US" sz="2400" dirty="0" smtClean="0">
                <a:solidFill>
                  <a:srgbClr val="67523D"/>
                </a:solidFill>
              </a:rPr>
              <a:t>가운데 선에서 왼쪽이 표준을 넘어가면 하반신이 통통한 사람</a:t>
            </a:r>
            <a:endParaRPr kumimoji="0" lang="en-US" altLang="ko-KR" sz="2400" dirty="0" smtClean="0">
              <a:solidFill>
                <a:srgbClr val="6752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488043"/>
      </p:ext>
    </p:extLst>
  </p:cSld>
  <p:clrMapOvr>
    <a:masterClrMapping/>
  </p:clrMapOvr>
  <p:transition>
    <p:blinds dir="vert"/>
    <p:sndAc>
      <p:stSnd>
        <p:snd r:embed="rId2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49042" y="260648"/>
            <a:ext cx="10293916" cy="936104"/>
          </a:xfrm>
        </p:spPr>
        <p:txBody>
          <a:bodyPr/>
          <a:lstStyle/>
          <a:p>
            <a:r>
              <a:rPr lang="ko-KR" altLang="en-US" dirty="0" smtClean="0"/>
              <a:t>체형 분류법</a:t>
            </a:r>
            <a:endParaRPr lang="ko-KR" altLang="en-US" dirty="0"/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1161842" y="1268760"/>
            <a:ext cx="9868315" cy="5226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444500" indent="-4445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812800" indent="-3683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4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257300" indent="-3429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20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701800" indent="-3302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1968500" indent="-2667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 err="1" smtClean="0"/>
              <a:t>신체선을</a:t>
            </a:r>
            <a:r>
              <a:rPr lang="ko-KR" altLang="en-US" sz="2400" dirty="0" smtClean="0"/>
              <a:t> 중심으로 분류</a:t>
            </a:r>
            <a:endParaRPr kumimoji="0" lang="en-US" altLang="ko-KR" sz="24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262" y="2348880"/>
            <a:ext cx="79914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98985"/>
      </p:ext>
    </p:extLst>
  </p:cSld>
  <p:clrMapOvr>
    <a:masterClrMapping/>
  </p:clrMapOvr>
  <p:transition>
    <p:blinds dir="vert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49042" y="260648"/>
            <a:ext cx="10293916" cy="936104"/>
          </a:xfrm>
        </p:spPr>
        <p:txBody>
          <a:bodyPr/>
          <a:lstStyle/>
          <a:p>
            <a:r>
              <a:rPr lang="ko-KR" altLang="en-US" dirty="0" smtClean="0"/>
              <a:t>체형 분류법</a:t>
            </a:r>
            <a:endParaRPr lang="ko-KR" altLang="en-US" dirty="0"/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1161842" y="1268760"/>
            <a:ext cx="9868315" cy="5226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444500" indent="-4445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812800" indent="-3683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4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257300" indent="-3429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20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701800" indent="-3302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1968500" indent="-2667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 smtClean="0"/>
              <a:t>생물학적 특성으로 분류</a:t>
            </a:r>
            <a:endParaRPr kumimoji="0" lang="en-US" altLang="ko-KR" sz="24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687" y="2204864"/>
            <a:ext cx="7286625" cy="3829050"/>
          </a:xfrm>
          <a:prstGeom prst="rect">
            <a:avLst/>
          </a:prstGeom>
        </p:spPr>
      </p:pic>
      <p:sp>
        <p:nvSpPr>
          <p:cNvPr id="7" name="내용 개체 틀 3"/>
          <p:cNvSpPr txBox="1">
            <a:spLocks/>
          </p:cNvSpPr>
          <p:nvPr/>
        </p:nvSpPr>
        <p:spPr>
          <a:xfrm>
            <a:off x="263352" y="2204864"/>
            <a:ext cx="2088232" cy="20162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444500" indent="-4445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812800" indent="-3683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4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257300" indent="-3429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20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701800" indent="-3302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1968500" indent="-2667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0" lang="ko-KR" altLang="en-US" sz="2400" dirty="0" smtClean="0">
                <a:solidFill>
                  <a:srgbClr val="67523D"/>
                </a:solidFill>
              </a:rPr>
              <a:t>신경이 발달한 사람</a:t>
            </a:r>
            <a:r>
              <a:rPr kumimoji="0" lang="en-US" altLang="ko-KR" sz="2400" dirty="0" smtClean="0">
                <a:solidFill>
                  <a:srgbClr val="67523D"/>
                </a:solidFill>
              </a:rPr>
              <a:t>, </a:t>
            </a:r>
            <a:r>
              <a:rPr kumimoji="0" lang="ko-KR" altLang="en-US" sz="2400" dirty="0" smtClean="0">
                <a:solidFill>
                  <a:srgbClr val="67523D"/>
                </a:solidFill>
              </a:rPr>
              <a:t>성격도 예민한 편</a:t>
            </a:r>
            <a:endParaRPr kumimoji="0" lang="en-US" altLang="ko-KR" sz="2400" dirty="0" smtClean="0">
              <a:solidFill>
                <a:srgbClr val="67523D"/>
              </a:solidFill>
            </a:endParaRPr>
          </a:p>
          <a:p>
            <a:pPr marL="0" indent="0" algn="ctr">
              <a:buNone/>
            </a:pPr>
            <a:r>
              <a:rPr kumimoji="0" lang="ko-KR" altLang="en-US" sz="2400" dirty="0" smtClean="0">
                <a:solidFill>
                  <a:srgbClr val="67523D"/>
                </a:solidFill>
              </a:rPr>
              <a:t>직선형 체형</a:t>
            </a:r>
            <a:endParaRPr kumimoji="0" lang="en-US" altLang="ko-KR" sz="2400" dirty="0" smtClean="0">
              <a:solidFill>
                <a:srgbClr val="67523D"/>
              </a:solidFill>
            </a:endParaRPr>
          </a:p>
        </p:txBody>
      </p:sp>
      <p:sp>
        <p:nvSpPr>
          <p:cNvPr id="8" name="내용 개체 틀 3"/>
          <p:cNvSpPr txBox="1">
            <a:spLocks/>
          </p:cNvSpPr>
          <p:nvPr/>
        </p:nvSpPr>
        <p:spPr>
          <a:xfrm>
            <a:off x="9840414" y="2204864"/>
            <a:ext cx="2232249" cy="20162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444500" indent="-4445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812800" indent="-3683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4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257300" indent="-3429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20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701800" indent="-3302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1968500" indent="-2667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0" lang="ko-KR" altLang="en-US" sz="2400" dirty="0" smtClean="0">
                <a:solidFill>
                  <a:srgbClr val="67523D"/>
                </a:solidFill>
              </a:rPr>
              <a:t>내장이 발달한 사람</a:t>
            </a:r>
            <a:r>
              <a:rPr kumimoji="0" lang="en-US" altLang="ko-KR" sz="2400" dirty="0" smtClean="0">
                <a:solidFill>
                  <a:srgbClr val="67523D"/>
                </a:solidFill>
              </a:rPr>
              <a:t>, </a:t>
            </a:r>
            <a:r>
              <a:rPr kumimoji="0" lang="ko-KR" altLang="en-US" sz="2400" dirty="0" smtClean="0">
                <a:solidFill>
                  <a:srgbClr val="67523D"/>
                </a:solidFill>
              </a:rPr>
              <a:t>전체적으로 풍만한 편</a:t>
            </a:r>
            <a:endParaRPr kumimoji="0" lang="en-US" altLang="ko-KR" sz="2400" dirty="0" smtClean="0">
              <a:solidFill>
                <a:srgbClr val="67523D"/>
              </a:solidFill>
            </a:endParaRPr>
          </a:p>
          <a:p>
            <a:pPr marL="0" indent="0" algn="ctr">
              <a:buNone/>
            </a:pPr>
            <a:r>
              <a:rPr kumimoji="0" lang="ko-KR" altLang="en-US" sz="2400" dirty="0" smtClean="0">
                <a:solidFill>
                  <a:srgbClr val="67523D"/>
                </a:solidFill>
              </a:rPr>
              <a:t>글래머 체형</a:t>
            </a:r>
            <a:endParaRPr kumimoji="0" lang="en-US" altLang="ko-KR" sz="2400" dirty="0" smtClean="0">
              <a:solidFill>
                <a:srgbClr val="67523D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545" y="2636912"/>
            <a:ext cx="7342909" cy="4035136"/>
          </a:xfrm>
          <a:prstGeom prst="rect">
            <a:avLst/>
          </a:prstGeom>
        </p:spPr>
      </p:pic>
      <p:sp>
        <p:nvSpPr>
          <p:cNvPr id="10" name="내용 개체 틀 3"/>
          <p:cNvSpPr txBox="1">
            <a:spLocks/>
          </p:cNvSpPr>
          <p:nvPr/>
        </p:nvSpPr>
        <p:spPr>
          <a:xfrm>
            <a:off x="9840414" y="4365104"/>
            <a:ext cx="2232249" cy="20162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444500" indent="-4445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812800" indent="-3683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4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257300" indent="-3429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20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701800" indent="-3302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1968500" indent="-2667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0" lang="ko-KR" altLang="en-US" sz="2400" dirty="0" smtClean="0">
                <a:solidFill>
                  <a:srgbClr val="67523D"/>
                </a:solidFill>
              </a:rPr>
              <a:t>남성의 경우 내배엽 형일수록 근육질에 가까움</a:t>
            </a:r>
            <a:endParaRPr kumimoji="0" lang="en-US" altLang="ko-KR" sz="2400" dirty="0" smtClean="0">
              <a:solidFill>
                <a:srgbClr val="6752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059253"/>
      </p:ext>
    </p:extLst>
  </p:cSld>
  <p:clrMapOvr>
    <a:masterClrMapping/>
  </p:clrMapOvr>
  <p:transition>
    <p:blinds dir="vert"/>
    <p:sndAc>
      <p:stSnd>
        <p:snd r:embed="rId2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49042" y="260648"/>
            <a:ext cx="10293916" cy="936104"/>
          </a:xfrm>
        </p:spPr>
        <p:txBody>
          <a:bodyPr/>
          <a:lstStyle/>
          <a:p>
            <a:r>
              <a:rPr lang="ko-KR" altLang="en-US" dirty="0" err="1" smtClean="0"/>
              <a:t>외배엽형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VS</a:t>
            </a:r>
            <a:r>
              <a:rPr lang="en-US" altLang="ko-KR" dirty="0"/>
              <a:t>. </a:t>
            </a:r>
            <a:r>
              <a:rPr lang="ko-KR" altLang="en-US" dirty="0" err="1"/>
              <a:t>내배엽형</a:t>
            </a:r>
            <a:endParaRPr lang="ko-KR" altLang="en-US" dirty="0"/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1161842" y="1268760"/>
            <a:ext cx="9868315" cy="5226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444500" indent="-4445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812800" indent="-3683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4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257300" indent="-3429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20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701800" indent="-3302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1968500" indent="-2667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 smtClean="0"/>
              <a:t>Balance: ‘</a:t>
            </a:r>
            <a:r>
              <a:rPr lang="ko-KR" altLang="en-US" sz="2400" dirty="0" smtClean="0"/>
              <a:t>체형에 맞는 패턴 크기와 간격 선택법</a:t>
            </a:r>
            <a:r>
              <a:rPr lang="en-US" altLang="ko-KR" sz="2400" dirty="0" smtClean="0"/>
              <a:t>’</a:t>
            </a:r>
            <a:endParaRPr kumimoji="0" lang="en-US" altLang="ko-KR" sz="24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300" y="2350159"/>
            <a:ext cx="8895398" cy="3887153"/>
          </a:xfrm>
          <a:prstGeom prst="rect">
            <a:avLst/>
          </a:prstGeom>
        </p:spPr>
      </p:pic>
      <p:sp>
        <p:nvSpPr>
          <p:cNvPr id="6" name="내용 개체 틀 3"/>
          <p:cNvSpPr txBox="1">
            <a:spLocks/>
          </p:cNvSpPr>
          <p:nvPr/>
        </p:nvSpPr>
        <p:spPr>
          <a:xfrm>
            <a:off x="1648300" y="6237371"/>
            <a:ext cx="1584176" cy="5226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444500" indent="-4445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812800" indent="-3683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4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257300" indent="-3429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20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701800" indent="-3302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1968500" indent="-2667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smtClean="0"/>
              <a:t>외배엽형</a:t>
            </a:r>
            <a:endParaRPr kumimoji="0" lang="en-US" altLang="ko-KR" sz="2400" dirty="0" smtClean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6384032" y="6237371"/>
            <a:ext cx="1584176" cy="5226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444500" indent="-4445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812800" indent="-3683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4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257300" indent="-3429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20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701800" indent="-3302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1968500" indent="-2667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 err="1" smtClean="0"/>
              <a:t>내배엽형</a:t>
            </a:r>
            <a:endParaRPr kumimoji="0" lang="en-US" altLang="ko-KR" sz="2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671" y="2710684"/>
            <a:ext cx="2985040" cy="32385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282" y="2710684"/>
            <a:ext cx="3167677" cy="323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97439"/>
      </p:ext>
    </p:extLst>
  </p:cSld>
  <p:clrMapOvr>
    <a:masterClrMapping/>
  </p:clrMapOvr>
  <p:transition>
    <p:blinds dir="vert"/>
    <p:sndAc>
      <p:stSnd>
        <p:snd r:embed="rId2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49042" y="260648"/>
            <a:ext cx="10293916" cy="936104"/>
          </a:xfrm>
        </p:spPr>
        <p:txBody>
          <a:bodyPr/>
          <a:lstStyle/>
          <a:p>
            <a:r>
              <a:rPr lang="ko-KR" altLang="en-US" dirty="0"/>
              <a:t>실루엣에 따른 의상 </a:t>
            </a:r>
            <a:r>
              <a:rPr lang="ko-KR" altLang="en-US" dirty="0" smtClean="0"/>
              <a:t>스타일링</a:t>
            </a:r>
            <a:endParaRPr lang="ko-KR" altLang="en-US" dirty="0"/>
          </a:p>
        </p:txBody>
      </p:sp>
      <p:sp>
        <p:nvSpPr>
          <p:cNvPr id="4" name="내용 개체 틀 3"/>
          <p:cNvSpPr txBox="1">
            <a:spLocks/>
          </p:cNvSpPr>
          <p:nvPr/>
        </p:nvSpPr>
        <p:spPr>
          <a:xfrm>
            <a:off x="1161842" y="1196752"/>
            <a:ext cx="9868315" cy="5690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444500" indent="-4445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812800" indent="-3683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4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257300" indent="-3429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20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701800" indent="-3302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1968500" indent="-2667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 smtClean="0"/>
              <a:t>기하학적 </a:t>
            </a:r>
            <a:r>
              <a:rPr lang="ko-KR" altLang="en-US" sz="2400" dirty="0"/>
              <a:t>형태를 중심으로 본 </a:t>
            </a:r>
            <a:r>
              <a:rPr lang="ko-KR" altLang="en-US" sz="2400" dirty="0" smtClean="0"/>
              <a:t>분류</a:t>
            </a:r>
            <a:endParaRPr kumimoji="0" lang="en-US" altLang="ko-KR" sz="2400" dirty="0" smtClean="0"/>
          </a:p>
        </p:txBody>
      </p:sp>
      <p:sp>
        <p:nvSpPr>
          <p:cNvPr id="6" name="내용 개체 틀 3"/>
          <p:cNvSpPr txBox="1">
            <a:spLocks/>
          </p:cNvSpPr>
          <p:nvPr/>
        </p:nvSpPr>
        <p:spPr>
          <a:xfrm>
            <a:off x="1161842" y="1844824"/>
            <a:ext cx="9868315" cy="10081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444500" indent="-4445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812800" indent="-3683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4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257300" indent="-3429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20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701800" indent="-3302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1968500" indent="-2667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 smtClean="0">
                <a:solidFill>
                  <a:srgbClr val="67523D"/>
                </a:solidFill>
              </a:rPr>
              <a:t>Rasband</a:t>
            </a:r>
            <a:r>
              <a:rPr lang="en-US" altLang="ko-KR" sz="2400" dirty="0" smtClean="0">
                <a:solidFill>
                  <a:srgbClr val="67523D"/>
                </a:solidFill>
              </a:rPr>
              <a:t> (</a:t>
            </a:r>
            <a:r>
              <a:rPr lang="en-US" altLang="ko-KR" sz="2400" dirty="0">
                <a:solidFill>
                  <a:srgbClr val="67523D"/>
                </a:solidFill>
              </a:rPr>
              <a:t>1994), </a:t>
            </a:r>
            <a:r>
              <a:rPr lang="ko-KR" altLang="en-US" sz="2400" dirty="0">
                <a:solidFill>
                  <a:srgbClr val="67523D"/>
                </a:solidFill>
              </a:rPr>
              <a:t>의류학회의 보편적 분류법</a:t>
            </a:r>
            <a:r>
              <a:rPr lang="en-US" altLang="ko-KR" sz="2400" dirty="0">
                <a:solidFill>
                  <a:srgbClr val="67523D"/>
                </a:solidFill>
              </a:rPr>
              <a:t>,</a:t>
            </a:r>
          </a:p>
          <a:p>
            <a:pPr marL="447675" indent="0">
              <a:buNone/>
            </a:pPr>
            <a:r>
              <a:rPr lang="ko-KR" altLang="en-US" sz="2400" dirty="0" smtClean="0">
                <a:solidFill>
                  <a:srgbClr val="67523D"/>
                </a:solidFill>
              </a:rPr>
              <a:t>어깨</a:t>
            </a:r>
            <a:r>
              <a:rPr lang="en-US" altLang="ko-KR" sz="2400" dirty="0">
                <a:solidFill>
                  <a:srgbClr val="67523D"/>
                </a:solidFill>
              </a:rPr>
              <a:t>,</a:t>
            </a:r>
            <a:r>
              <a:rPr lang="ko-KR" altLang="en-US" sz="2400" dirty="0">
                <a:solidFill>
                  <a:srgbClr val="67523D"/>
                </a:solidFill>
              </a:rPr>
              <a:t>허리</a:t>
            </a:r>
            <a:r>
              <a:rPr lang="en-US" altLang="ko-KR" sz="2400" dirty="0">
                <a:solidFill>
                  <a:srgbClr val="67523D"/>
                </a:solidFill>
              </a:rPr>
              <a:t>,</a:t>
            </a:r>
            <a:r>
              <a:rPr lang="ko-KR" altLang="en-US" sz="2400" dirty="0">
                <a:solidFill>
                  <a:srgbClr val="67523D"/>
                </a:solidFill>
              </a:rPr>
              <a:t>엉덩이의 크기와 상반신 형태에 따라 </a:t>
            </a:r>
            <a:r>
              <a:rPr lang="en-US" altLang="ko-KR" sz="2400" dirty="0">
                <a:solidFill>
                  <a:srgbClr val="67523D"/>
                </a:solidFill>
              </a:rPr>
              <a:t>7</a:t>
            </a:r>
            <a:r>
              <a:rPr lang="ko-KR" altLang="en-US" sz="2400" dirty="0">
                <a:solidFill>
                  <a:srgbClr val="67523D"/>
                </a:solidFill>
              </a:rPr>
              <a:t>가지로 분류</a:t>
            </a:r>
            <a:endParaRPr kumimoji="0" lang="en-US" altLang="ko-KR" sz="2400" dirty="0" smtClean="0">
              <a:solidFill>
                <a:srgbClr val="67523D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173" y="3058194"/>
            <a:ext cx="7145655" cy="340518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4655840" y="2924944"/>
            <a:ext cx="0" cy="381642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2523173" y="6525344"/>
            <a:ext cx="2132667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내용 개체 틀 3"/>
          <p:cNvSpPr txBox="1">
            <a:spLocks/>
          </p:cNvSpPr>
          <p:nvPr/>
        </p:nvSpPr>
        <p:spPr>
          <a:xfrm>
            <a:off x="697381" y="5733256"/>
            <a:ext cx="1584176" cy="8827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444500" indent="-4445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812800" indent="-3683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4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2pPr>
            <a:lvl3pPr marL="1257300" indent="-3429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20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3pPr>
            <a:lvl4pPr marL="1701800" indent="-3302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4pPr>
            <a:lvl5pPr marL="1968500" indent="-2667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b="0" kern="1200" cap="none" spc="50">
                <a:ln w="11430"/>
                <a:solidFill>
                  <a:schemeClr val="tx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 smtClean="0"/>
              <a:t>이상적인</a:t>
            </a:r>
            <a:endParaRPr lang="en-US" altLang="ko-KR" sz="2400" dirty="0" smtClean="0"/>
          </a:p>
          <a:p>
            <a:pPr marL="0" indent="0" algn="ctr">
              <a:buNone/>
            </a:pPr>
            <a:r>
              <a:rPr kumimoji="0" lang="ko-KR" altLang="en-US" sz="2400" dirty="0" smtClean="0"/>
              <a:t>실루엣</a:t>
            </a:r>
            <a:endParaRPr kumimoji="0"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3629715719"/>
      </p:ext>
    </p:extLst>
  </p:cSld>
  <p:clrMapOvr>
    <a:masterClrMapping/>
  </p:clrMapOvr>
  <p:transition>
    <p:blinds dir="vert"/>
    <p:sndAc>
      <p:stSnd>
        <p:snd r:embed="rId2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13480</TotalTime>
  <Words>824</Words>
  <Application>Microsoft Office PowerPoint</Application>
  <PresentationFormat>와이드스크린</PresentationFormat>
  <Paragraphs>174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HY견고딕</vt:lpstr>
      <vt:lpstr>HY견명조</vt:lpstr>
      <vt:lpstr>HY헤드라인M</vt:lpstr>
      <vt:lpstr>굴림</vt:lpstr>
      <vt:lpstr>맑은 고딕</vt:lpstr>
      <vt:lpstr>Arial</vt:lpstr>
      <vt:lpstr>Britannic Bold</vt:lpstr>
      <vt:lpstr>Wingdings</vt:lpstr>
      <vt:lpstr>Office 테마</vt:lpstr>
      <vt:lpstr>8강. 체형분석과 의상 스타일링 패션디자인 원리와 스타일링 전략</vt:lpstr>
      <vt:lpstr>한국인 표준체형 (‘04)</vt:lpstr>
      <vt:lpstr>20대 주요 인체치수 비교</vt:lpstr>
      <vt:lpstr>체형 분석</vt:lpstr>
      <vt:lpstr>체형 분석</vt:lpstr>
      <vt:lpstr>체형 분류법</vt:lpstr>
      <vt:lpstr>체형 분류법</vt:lpstr>
      <vt:lpstr>외배엽형 VS. 내배엽형</vt:lpstr>
      <vt:lpstr>실루엣에 따른 의상 스타일링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필름(Film)</dc:title>
  <dc:creator>책쟁이</dc:creator>
  <cp:lastModifiedBy>Microsoft 계정</cp:lastModifiedBy>
  <cp:revision>1049</cp:revision>
  <cp:lastPrinted>2017-09-12T02:52:02Z</cp:lastPrinted>
  <dcterms:created xsi:type="dcterms:W3CDTF">2010-11-07T11:17:53Z</dcterms:created>
  <dcterms:modified xsi:type="dcterms:W3CDTF">2017-10-23T01:47:39Z</dcterms:modified>
</cp:coreProperties>
</file>